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7" r:id="rId5"/>
    <p:sldId id="276" r:id="rId6"/>
    <p:sldId id="274" r:id="rId7"/>
    <p:sldId id="275" r:id="rId8"/>
    <p:sldId id="277" r:id="rId9"/>
    <p:sldId id="279" r:id="rId10"/>
    <p:sldId id="278" r:id="rId11"/>
    <p:sldId id="268" r:id="rId12"/>
    <p:sldId id="270" r:id="rId13"/>
    <p:sldId id="258" r:id="rId14"/>
    <p:sldId id="271" r:id="rId15"/>
    <p:sldId id="272" r:id="rId16"/>
    <p:sldId id="280" r:id="rId17"/>
    <p:sldId id="289" r:id="rId18"/>
    <p:sldId id="290" r:id="rId19"/>
    <p:sldId id="273" r:id="rId20"/>
    <p:sldId id="281" r:id="rId21"/>
    <p:sldId id="282" r:id="rId22"/>
    <p:sldId id="283" r:id="rId23"/>
    <p:sldId id="284" r:id="rId24"/>
    <p:sldId id="285" r:id="rId25"/>
    <p:sldId id="286" r:id="rId26"/>
    <p:sldId id="287" r:id="rId27"/>
    <p:sldId id="288" r:id="rId28"/>
    <p:sldId id="26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p:scale>
          <a:sx n="66" d="100"/>
          <a:sy n="66" d="100"/>
        </p:scale>
        <p:origin x="48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BC10F8-24C0-4C89-A004-E537F2E46301}"/>
              </a:ext>
            </a:extLst>
          </p:cNvPr>
          <p:cNvSpPr>
            <a:spLocks noGrp="1"/>
          </p:cNvSpPr>
          <p:nvPr>
            <p:ph type="ctrTitle"/>
          </p:nvPr>
        </p:nvSpPr>
        <p:spPr/>
        <p:txBody>
          <a:bodyPr/>
          <a:lstStyle/>
          <a:p>
            <a:r>
              <a:rPr lang="kk-KZ" smtClean="0">
                <a:solidFill>
                  <a:schemeClr val="tx1"/>
                </a:solidFill>
                <a:latin typeface="Times New Roman" panose="02020603050405020304" pitchFamily="18" charset="0"/>
                <a:cs typeface="Times New Roman" panose="02020603050405020304" pitchFamily="18" charset="0"/>
              </a:rPr>
              <a:t>Талшықты-оптикалық </a:t>
            </a:r>
            <a:r>
              <a:rPr lang="kk-KZ">
                <a:solidFill>
                  <a:schemeClr val="tx1"/>
                </a:solidFill>
                <a:latin typeface="Times New Roman" panose="02020603050405020304" pitchFamily="18" charset="0"/>
                <a:cs typeface="Times New Roman" panose="02020603050405020304" pitchFamily="18" charset="0"/>
              </a:rPr>
              <a:t>байланыс </a:t>
            </a:r>
            <a:r>
              <a:rPr lang="kk-KZ" smtClean="0">
                <a:solidFill>
                  <a:schemeClr val="tx1"/>
                </a:solidFill>
                <a:latin typeface="Times New Roman" panose="02020603050405020304" pitchFamily="18" charset="0"/>
                <a:cs typeface="Times New Roman" panose="02020603050405020304" pitchFamily="18" charset="0"/>
              </a:rPr>
              <a:t>желісі</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 xmlns:a16="http://schemas.microsoft.com/office/drawing/2014/main" id="{4FB9E5D3-4CF2-4F69-B277-FEFAC10727ED}"/>
              </a:ext>
            </a:extLst>
          </p:cNvPr>
          <p:cNvSpPr>
            <a:spLocks noGrp="1"/>
          </p:cNvSpPr>
          <p:nvPr>
            <p:ph type="subTitle" idx="1"/>
          </p:nvPr>
        </p:nvSpPr>
        <p:spPr/>
        <p:txBody>
          <a:bodyPr/>
          <a:lstStyle/>
          <a:p>
            <a:r>
              <a:rPr lang="kk-KZ" dirty="0">
                <a:solidFill>
                  <a:schemeClr val="tx1"/>
                </a:solidFill>
                <a:latin typeface="Times New Roman" panose="02020603050405020304" pitchFamily="18" charset="0"/>
                <a:cs typeface="Times New Roman" panose="02020603050405020304" pitchFamily="18" charset="0"/>
              </a:rPr>
              <a:t>Кіріспе. Оптоталшық</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09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anose="02020603050405020304" pitchFamily="18" charset="0"/>
                <a:cs typeface="Times New Roman" panose="02020603050405020304" pitchFamily="18" charset="0"/>
              </a:rPr>
              <a:t>Сыну көрсеткіші</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677334" y="1270000"/>
                <a:ext cx="8596668" cy="3880773"/>
              </a:xfrm>
            </p:spPr>
            <p:txBody>
              <a:bodyPr/>
              <a:lstStyle/>
              <a:p>
                <a:pPr algn="just"/>
                <a:r>
                  <a:rPr lang="kk-KZ" dirty="0" smtClean="0">
                    <a:latin typeface="Times New Roman" panose="02020603050405020304" pitchFamily="18" charset="0"/>
                    <a:cs typeface="Times New Roman" panose="02020603050405020304" pitchFamily="18" charset="0"/>
                  </a:rPr>
                  <a:t>Жарық өзінің табиғаты бойынша әр түрлі ортада әр түрлі жылдамдықпен таралады. Орта тығыз болса, жылдамдық та азаяды. Ортаның тығыздығы мен сол ортада таралатын жарықтың жылдамдығына қатысты шама енгізілді. Ол шама </a:t>
                </a:r>
                <a:r>
                  <a:rPr lang="kk-KZ" b="1" i="1" dirty="0" smtClean="0">
                    <a:latin typeface="Times New Roman" panose="02020603050405020304" pitchFamily="18" charset="0"/>
                    <a:cs typeface="Times New Roman" panose="02020603050405020304" pitchFamily="18" charset="0"/>
                  </a:rPr>
                  <a:t>СЫНУ КӨРСЕТКІШІ (СК) </a:t>
                </a:r>
                <a:r>
                  <a:rPr lang="kk-KZ" dirty="0" smtClean="0">
                    <a:latin typeface="Times New Roman" panose="02020603050405020304" pitchFamily="18" charset="0"/>
                    <a:cs typeface="Times New Roman" panose="02020603050405020304" pitchFamily="18" charset="0"/>
                  </a:rPr>
                  <a:t>деп аталады. Кез келген материал үшін СК вакуумдегі жарықтың таралу жылдамдығна қатысты анықталады:</a:t>
                </a:r>
              </a:p>
              <a:p>
                <a:pPr marL="0" indent="0" algn="ctr">
                  <a:buNone/>
                </a:pPr>
                <a14:m>
                  <m:oMath xmlns:m="http://schemas.openxmlformats.org/officeDocument/2006/math">
                    <m:r>
                      <a:rPr lang="en-US" b="0" i="1" smtClean="0">
                        <a:latin typeface="Cambria Math" panose="02040503050406030204" pitchFamily="18" charset="0"/>
                        <a:cs typeface="Times New Roman" panose="02020603050405020304" pitchFamily="18" charset="0"/>
                      </a:rPr>
                      <m:t>𝑛</m:t>
                    </m:r>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kk-KZ" b="0" i="1" smtClean="0">
                            <a:latin typeface="Cambria Math" panose="02040503050406030204" pitchFamily="18" charset="0"/>
                            <a:cs typeface="Times New Roman" panose="02020603050405020304" pitchFamily="18" charset="0"/>
                          </a:rPr>
                          <m:t>вакуумдегі жарық жылдамдығы</m:t>
                        </m:r>
                        <m:r>
                          <a:rPr lang="en-US" b="0" i="1" smtClean="0">
                            <a:latin typeface="Cambria Math" panose="02040503050406030204" pitchFamily="18" charset="0"/>
                            <a:cs typeface="Times New Roman" panose="02020603050405020304" pitchFamily="18" charset="0"/>
                          </a:rPr>
                          <m:t> </m:t>
                        </m:r>
                      </m:num>
                      <m:den>
                        <m:r>
                          <a:rPr lang="kk-KZ" b="0" i="1" smtClean="0">
                            <a:latin typeface="Cambria Math" panose="02040503050406030204" pitchFamily="18" charset="0"/>
                            <a:cs typeface="Times New Roman" panose="02020603050405020304" pitchFamily="18" charset="0"/>
                          </a:rPr>
                          <m:t>ортадағы жарық жылдамдығы</m:t>
                        </m:r>
                      </m:den>
                    </m:f>
                  </m:oMath>
                </a14:m>
                <a:r>
                  <a:rPr lang="en-US"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i="1" dirty="0" smtClean="0">
                            <a:latin typeface="Cambria Math" panose="02040503050406030204" pitchFamily="18" charset="0"/>
                            <a:cs typeface="Times New Roman" panose="02020603050405020304" pitchFamily="18" charset="0"/>
                          </a:rPr>
                        </m:ctrlPr>
                      </m:fPr>
                      <m:num>
                        <m:r>
                          <a:rPr lang="en-US" b="0" i="1" dirty="0" smtClean="0">
                            <a:latin typeface="Cambria Math" panose="02040503050406030204" pitchFamily="18" charset="0"/>
                            <a:cs typeface="Times New Roman" panose="02020603050405020304" pitchFamily="18" charset="0"/>
                          </a:rPr>
                          <m:t>3∗</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10</m:t>
                            </m:r>
                          </m:e>
                          <m:sup>
                            <m:r>
                              <a:rPr lang="en-US" b="0" i="1" dirty="0" smtClean="0">
                                <a:latin typeface="Cambria Math" panose="02040503050406030204" pitchFamily="18" charset="0"/>
                                <a:cs typeface="Times New Roman" panose="02020603050405020304" pitchFamily="18" charset="0"/>
                              </a:rPr>
                              <m:t>8</m:t>
                            </m:r>
                          </m:sup>
                        </m:sSup>
                        <m:r>
                          <a:rPr lang="kk-KZ" b="0" i="1" dirty="0" smtClean="0">
                            <a:latin typeface="Cambria Math" panose="02040503050406030204" pitchFamily="18" charset="0"/>
                            <a:cs typeface="Times New Roman" panose="02020603050405020304" pitchFamily="18" charset="0"/>
                          </a:rPr>
                          <m:t> </m:t>
                        </m:r>
                      </m:num>
                      <m:den>
                        <m:r>
                          <a:rPr lang="en-US" i="1" dirty="0" smtClean="0">
                            <a:latin typeface="Cambria Math" panose="02040503050406030204" pitchFamily="18" charset="0"/>
                            <a:ea typeface="Cambria Math" panose="02040503050406030204" pitchFamily="18" charset="0"/>
                            <a:cs typeface="Times New Roman" panose="02020603050405020304" pitchFamily="18" charset="0"/>
                          </a:rPr>
                          <m:t>𝜗</m:t>
                        </m:r>
                        <m:r>
                          <a:rPr lang="en-US"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kk-KZ" b="0" i="1" dirty="0" smtClean="0">
                            <a:latin typeface="Cambria Math" panose="02040503050406030204" pitchFamily="18" charset="0"/>
                            <a:ea typeface="Cambria Math" panose="02040503050406030204" pitchFamily="18" charset="0"/>
                            <a:cs typeface="Times New Roman" panose="02020603050405020304" pitchFamily="18" charset="0"/>
                          </a:rPr>
                          <m:t>м/с</m:t>
                        </m:r>
                      </m:den>
                    </m:f>
                    <m:r>
                      <a:rPr lang="ru-RU" b="0" i="0" dirty="0" smtClean="0">
                        <a:latin typeface="Cambria Math" panose="02040503050406030204" pitchFamily="18" charset="0"/>
                        <a:cs typeface="Times New Roman" panose="02020603050405020304" pitchFamily="18" charset="0"/>
                      </a:rPr>
                      <m:t>=</m:t>
                    </m:r>
                    <m:f>
                      <m:fPr>
                        <m:ctrlPr>
                          <a:rPr lang="ru-RU" b="0" i="1" dirty="0" smtClean="0">
                            <a:latin typeface="Cambria Math" panose="02040503050406030204" pitchFamily="18" charset="0"/>
                            <a:cs typeface="Times New Roman" panose="02020603050405020304" pitchFamily="18" charset="0"/>
                          </a:rPr>
                        </m:ctrlPr>
                      </m:fPr>
                      <m:num>
                        <m:r>
                          <a:rPr lang="ru-RU" b="0" i="1" dirty="0" smtClean="0">
                            <a:latin typeface="Cambria Math" panose="02040503050406030204" pitchFamily="18" charset="0"/>
                            <a:cs typeface="Times New Roman" panose="02020603050405020304" pitchFamily="18" charset="0"/>
                          </a:rPr>
                          <m:t>с</m:t>
                        </m:r>
                      </m:num>
                      <m:den>
                        <m:r>
                          <a:rPr lang="en-US" i="1" dirty="0">
                            <a:latin typeface="Cambria Math" panose="02040503050406030204" pitchFamily="18" charset="0"/>
                            <a:ea typeface="Cambria Math" panose="02040503050406030204" pitchFamily="18" charset="0"/>
                            <a:cs typeface="Times New Roman" panose="02020603050405020304" pitchFamily="18" charset="0"/>
                          </a:rPr>
                          <m:t>𝜗</m:t>
                        </m:r>
                      </m:den>
                    </m:f>
                  </m:oMath>
                </a14:m>
                <a:endParaRPr lang="ru-RU" dirty="0">
                  <a:latin typeface="Times New Roman" panose="02020603050405020304" pitchFamily="18" charset="0"/>
                  <a:cs typeface="Times New Roman" panose="02020603050405020304" pitchFamily="18" charset="0"/>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677334" y="1270000"/>
                <a:ext cx="8596668" cy="3880773"/>
              </a:xfrm>
              <a:blipFill rotWithShape="0">
                <a:blip r:embed="rId2"/>
                <a:stretch>
                  <a:fillRect l="-142" t="-785" r="-638"/>
                </a:stretch>
              </a:blipFill>
            </p:spPr>
            <p:txBody>
              <a:bodyPr/>
              <a:lstStyle/>
              <a:p>
                <a:r>
                  <a:rPr lang="ru-RU">
                    <a:noFill/>
                  </a:rPr>
                  <a:t> </a:t>
                </a:r>
              </a:p>
            </p:txBody>
          </p:sp>
        </mc:Fallback>
      </mc:AlternateContent>
    </p:spTree>
    <p:extLst>
      <p:ext uri="{BB962C8B-B14F-4D97-AF65-F5344CB8AC3E}">
        <p14:creationId xmlns:p14="http://schemas.microsoft.com/office/powerpoint/2010/main" val="2057776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439334-0D59-4696-AE28-C7D4ECDA835C}"/>
              </a:ext>
            </a:extLst>
          </p:cNvPr>
          <p:cNvSpPr>
            <a:spLocks noGrp="1"/>
          </p:cNvSpPr>
          <p:nvPr>
            <p:ph type="title"/>
          </p:nvPr>
        </p:nvSpPr>
        <p:spPr>
          <a:xfrm>
            <a:off x="3544528" y="479883"/>
            <a:ext cx="2862279" cy="673510"/>
          </a:xfrm>
        </p:spPr>
        <p:txBody>
          <a:bodyPr/>
          <a:lstStyle/>
          <a:p>
            <a:r>
              <a:rPr lang="kk-KZ" dirty="0">
                <a:solidFill>
                  <a:schemeClr val="tx1"/>
                </a:solidFill>
                <a:latin typeface="Times New Roman" panose="02020603050405020304" pitchFamily="18" charset="0"/>
                <a:cs typeface="Times New Roman" panose="02020603050405020304" pitchFamily="18" charset="0"/>
              </a:rPr>
              <a:t>Оптоталшық</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3779F4EA-1CD0-46D6-98A0-CA969CF0BD23}"/>
              </a:ext>
            </a:extLst>
          </p:cNvPr>
          <p:cNvSpPr>
            <a:spLocks noGrp="1"/>
          </p:cNvSpPr>
          <p:nvPr>
            <p:ph idx="1"/>
          </p:nvPr>
        </p:nvSpPr>
        <p:spPr>
          <a:xfrm>
            <a:off x="677333" y="1290436"/>
            <a:ext cx="10344894" cy="1009348"/>
          </a:xfrm>
        </p:spPr>
        <p:txBody>
          <a:bodyPr>
            <a:noAutofit/>
          </a:bodyPr>
          <a:lstStyle/>
          <a:p>
            <a:pPr marL="0" indent="0" algn="just">
              <a:buNone/>
            </a:pPr>
            <a:r>
              <a:rPr lang="ru-RU" sz="2400" dirty="0" err="1">
                <a:latin typeface="Times New Roman" panose="02020603050405020304" pitchFamily="18" charset="0"/>
                <a:cs typeface="Times New Roman" panose="02020603050405020304" pitchFamily="18" charset="0"/>
              </a:rPr>
              <a:t>Оптикалық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мөлдір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материалдан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шыны</a:t>
            </a:r>
            <a:r>
              <a:rPr lang="ru-RU" sz="2400" dirty="0">
                <a:latin typeface="Times New Roman" panose="02020603050405020304" pitchFamily="18" charset="0"/>
                <a:cs typeface="Times New Roman" panose="02020603050405020304" pitchFamily="18" charset="0"/>
              </a:rPr>
              <a:t>, пластик) </a:t>
            </a:r>
            <a:r>
              <a:rPr lang="ru-RU" sz="2400" dirty="0" err="1">
                <a:latin typeface="Times New Roman" panose="02020603050405020304" pitchFamily="18" charset="0"/>
                <a:cs typeface="Times New Roman" panose="02020603050405020304" pitchFamily="18" charset="0"/>
              </a:rPr>
              <a:t>жасалған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шағылу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эффектісінің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жарықты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таратуға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арналған</a:t>
            </a:r>
            <a:r>
              <a:rPr lang="ru-RU" sz="2400" dirty="0">
                <a:latin typeface="Times New Roman" panose="02020603050405020304" pitchFamily="18" charset="0"/>
                <a:cs typeface="Times New Roman" panose="02020603050405020304" pitchFamily="18" charset="0"/>
              </a:rPr>
              <a:t>. </a:t>
            </a:r>
          </a:p>
        </p:txBody>
      </p:sp>
      <p:sp>
        <p:nvSpPr>
          <p:cNvPr id="4" name="Объект 2">
            <a:extLst>
              <a:ext uri="{FF2B5EF4-FFF2-40B4-BE49-F238E27FC236}">
                <a16:creationId xmlns="" xmlns:a16="http://schemas.microsoft.com/office/drawing/2014/main" id="{BD866CDE-34F9-4E0F-AFD9-4967F45CAFBC}"/>
              </a:ext>
            </a:extLst>
          </p:cNvPr>
          <p:cNvSpPr txBox="1">
            <a:spLocks/>
          </p:cNvSpPr>
          <p:nvPr/>
        </p:nvSpPr>
        <p:spPr>
          <a:xfrm>
            <a:off x="728563" y="2146093"/>
            <a:ext cx="3695156" cy="5828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kk-KZ" sz="2400" b="1" dirty="0">
                <a:latin typeface="Times New Roman" panose="02020603050405020304" pitchFamily="18" charset="0"/>
                <a:cs typeface="Times New Roman" panose="02020603050405020304" pitchFamily="18" charset="0"/>
              </a:rPr>
              <a:t>Ішкі толық шағылу</a:t>
            </a:r>
            <a:endParaRPr lang="ru-RU" sz="24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 xmlns:a16="http://schemas.microsoft.com/office/drawing/2014/main" id="{FD18197B-3B81-455F-9010-6C76944B7972}"/>
              </a:ext>
            </a:extLst>
          </p:cNvPr>
          <p:cNvPicPr>
            <a:picLocks noChangeAspect="1"/>
          </p:cNvPicPr>
          <p:nvPr/>
        </p:nvPicPr>
        <p:blipFill rotWithShape="1">
          <a:blip r:embed="rId2"/>
          <a:srcRect l="1621" t="38328" r="91081" b="56723"/>
          <a:stretch/>
        </p:blipFill>
        <p:spPr>
          <a:xfrm>
            <a:off x="5832389" y="3429000"/>
            <a:ext cx="1779374" cy="678570"/>
          </a:xfrm>
          <a:prstGeom prst="rect">
            <a:avLst/>
          </a:prstGeom>
        </p:spPr>
      </p:pic>
      <p:sp>
        <p:nvSpPr>
          <p:cNvPr id="5" name="Объект 2">
            <a:extLst>
              <a:ext uri="{FF2B5EF4-FFF2-40B4-BE49-F238E27FC236}">
                <a16:creationId xmlns="" xmlns:a16="http://schemas.microsoft.com/office/drawing/2014/main" id="{820FF57C-8F7D-4AF5-8C13-6033B5FB242D}"/>
              </a:ext>
            </a:extLst>
          </p:cNvPr>
          <p:cNvSpPr txBox="1">
            <a:spLocks/>
          </p:cNvSpPr>
          <p:nvPr/>
        </p:nvSpPr>
        <p:spPr>
          <a:xfrm>
            <a:off x="728563" y="2715620"/>
            <a:ext cx="8880389" cy="12441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kk-KZ" sz="2400" dirty="0">
                <a:latin typeface="Times New Roman" panose="02020603050405020304" pitchFamily="18" charset="0"/>
                <a:cs typeface="Times New Roman" panose="02020603050405020304" pitchFamily="18" charset="0"/>
              </a:rPr>
              <a:t>Бірінші ортаның абсолютті сыну көрсеткіші екінші ортаның абсолютті сыну көрсеткішінен үлкен болсын, яғни бірінші ортаның оптикалық тығыздығы жоғары</a:t>
            </a:r>
            <a:endParaRPr lang="ru-RU" sz="24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 xmlns:a16="http://schemas.microsoft.com/office/drawing/2014/main" id="{FC0D1DF9-145F-40BA-99A9-30862407B5F3}"/>
              </a:ext>
            </a:extLst>
          </p:cNvPr>
          <p:cNvPicPr>
            <a:picLocks noChangeAspect="1"/>
          </p:cNvPicPr>
          <p:nvPr/>
        </p:nvPicPr>
        <p:blipFill rotWithShape="1">
          <a:blip r:embed="rId3"/>
          <a:srcRect l="4054" t="50618" r="84595" b="42339"/>
          <a:stretch/>
        </p:blipFill>
        <p:spPr>
          <a:xfrm>
            <a:off x="5832389" y="4946629"/>
            <a:ext cx="2842054" cy="991435"/>
          </a:xfrm>
          <a:prstGeom prst="rect">
            <a:avLst/>
          </a:prstGeom>
        </p:spPr>
      </p:pic>
      <p:sp>
        <p:nvSpPr>
          <p:cNvPr id="7" name="Объект 2">
            <a:extLst>
              <a:ext uri="{FF2B5EF4-FFF2-40B4-BE49-F238E27FC236}">
                <a16:creationId xmlns="" xmlns:a16="http://schemas.microsoft.com/office/drawing/2014/main" id="{84EEB7C6-1EE1-4AD1-AF7C-79560B686258}"/>
              </a:ext>
            </a:extLst>
          </p:cNvPr>
          <p:cNvSpPr txBox="1">
            <a:spLocks/>
          </p:cNvSpPr>
          <p:nvPr/>
        </p:nvSpPr>
        <p:spPr>
          <a:xfrm>
            <a:off x="728563" y="4523407"/>
            <a:ext cx="8596668" cy="4777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kk-KZ" sz="2400" dirty="0">
                <a:latin typeface="Times New Roman" panose="02020603050405020304" pitchFamily="18" charset="0"/>
                <a:cs typeface="Times New Roman" panose="02020603050405020304" pitchFamily="18" charset="0"/>
              </a:rPr>
              <a:t>Мұнда орталардың абсолютті сыну көрсеткіштері:</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178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DF5C9F-C9B1-4A92-B8D2-94625BC2A48F}"/>
              </a:ext>
            </a:extLst>
          </p:cNvPr>
          <p:cNvSpPr>
            <a:spLocks noGrp="1"/>
          </p:cNvSpPr>
          <p:nvPr>
            <p:ph type="title"/>
          </p:nvPr>
        </p:nvSpPr>
        <p:spPr/>
        <p:txBody>
          <a:bodyPr/>
          <a:lstStyle/>
          <a:p>
            <a:endParaRPr lang="ru-RU"/>
          </a:p>
        </p:txBody>
      </p:sp>
      <p:pic>
        <p:nvPicPr>
          <p:cNvPr id="3" name="Рисунок 2"/>
          <p:cNvPicPr>
            <a:picLocks noChangeAspect="1"/>
          </p:cNvPicPr>
          <p:nvPr/>
        </p:nvPicPr>
        <p:blipFill>
          <a:blip r:embed="rId2"/>
          <a:stretch>
            <a:fillRect/>
          </a:stretch>
        </p:blipFill>
        <p:spPr>
          <a:xfrm>
            <a:off x="410255" y="836324"/>
            <a:ext cx="10848975" cy="2390775"/>
          </a:xfrm>
          <a:prstGeom prst="rect">
            <a:avLst/>
          </a:prstGeom>
        </p:spPr>
      </p:pic>
      <p:pic>
        <p:nvPicPr>
          <p:cNvPr id="7" name="Рисунок 6"/>
          <p:cNvPicPr>
            <a:picLocks noChangeAspect="1"/>
          </p:cNvPicPr>
          <p:nvPr/>
        </p:nvPicPr>
        <p:blipFill>
          <a:blip r:embed="rId3"/>
          <a:stretch>
            <a:fillRect/>
          </a:stretch>
        </p:blipFill>
        <p:spPr>
          <a:xfrm>
            <a:off x="2999771" y="3352223"/>
            <a:ext cx="4962525" cy="2809875"/>
          </a:xfrm>
          <a:prstGeom prst="rect">
            <a:avLst/>
          </a:prstGeom>
        </p:spPr>
      </p:pic>
    </p:spTree>
    <p:extLst>
      <p:ext uri="{BB962C8B-B14F-4D97-AF65-F5344CB8AC3E}">
        <p14:creationId xmlns:p14="http://schemas.microsoft.com/office/powerpoint/2010/main" val="809220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E42A70-C15E-41AA-AB3F-1463360780FD}"/>
              </a:ext>
            </a:extLst>
          </p:cNvPr>
          <p:cNvSpPr>
            <a:spLocks noGrp="1"/>
          </p:cNvSpPr>
          <p:nvPr>
            <p:ph type="title"/>
          </p:nvPr>
        </p:nvSpPr>
        <p:spPr>
          <a:xfrm>
            <a:off x="1813406" y="460708"/>
            <a:ext cx="7261321" cy="595745"/>
          </a:xfrm>
        </p:spPr>
        <p:txBody>
          <a:bodyPr>
            <a:normAutofit fontScale="90000"/>
          </a:bodyPr>
          <a:lstStyle/>
          <a:p>
            <a:pPr algn="ctr"/>
            <a:r>
              <a:rPr lang="kk-KZ" dirty="0">
                <a:solidFill>
                  <a:schemeClr val="tx1"/>
                </a:solidFill>
                <a:latin typeface="Times New Roman" panose="02020603050405020304" pitchFamily="18" charset="0"/>
                <a:cs typeface="Times New Roman" panose="02020603050405020304" pitchFamily="18" charset="0"/>
              </a:rPr>
              <a:t>Оптикалық талшықтардың (ОТ) түрлері</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5" name="Прямая со стрелкой 4">
            <a:extLst>
              <a:ext uri="{FF2B5EF4-FFF2-40B4-BE49-F238E27FC236}">
                <a16:creationId xmlns="" xmlns:a16="http://schemas.microsoft.com/office/drawing/2014/main" id="{995DA40B-764F-4071-99DF-B61D55D793E9}"/>
              </a:ext>
            </a:extLst>
          </p:cNvPr>
          <p:cNvCxnSpPr/>
          <p:nvPr/>
        </p:nvCxnSpPr>
        <p:spPr>
          <a:xfrm flipH="1">
            <a:off x="2798618" y="1056453"/>
            <a:ext cx="762000" cy="340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Прямая со стрелкой 5">
            <a:extLst>
              <a:ext uri="{FF2B5EF4-FFF2-40B4-BE49-F238E27FC236}">
                <a16:creationId xmlns="" xmlns:a16="http://schemas.microsoft.com/office/drawing/2014/main" id="{9A95C532-E9C9-403A-A68E-C1F8EFFDE81F}"/>
              </a:ext>
            </a:extLst>
          </p:cNvPr>
          <p:cNvCxnSpPr>
            <a:cxnSpLocks/>
          </p:cNvCxnSpPr>
          <p:nvPr/>
        </p:nvCxnSpPr>
        <p:spPr>
          <a:xfrm>
            <a:off x="5936672" y="1096876"/>
            <a:ext cx="762000" cy="340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Заголовок 1">
            <a:extLst>
              <a:ext uri="{FF2B5EF4-FFF2-40B4-BE49-F238E27FC236}">
                <a16:creationId xmlns="" xmlns:a16="http://schemas.microsoft.com/office/drawing/2014/main" id="{200EB079-E174-4EA7-A316-7EEFAD932452}"/>
              </a:ext>
            </a:extLst>
          </p:cNvPr>
          <p:cNvSpPr txBox="1">
            <a:spLocks/>
          </p:cNvSpPr>
          <p:nvPr/>
        </p:nvSpPr>
        <p:spPr>
          <a:xfrm>
            <a:off x="1266151" y="1354325"/>
            <a:ext cx="1913467" cy="59574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k-KZ" sz="2800" dirty="0">
                <a:solidFill>
                  <a:schemeClr val="tx1"/>
                </a:solidFill>
                <a:latin typeface="Times New Roman" panose="02020603050405020304" pitchFamily="18" charset="0"/>
                <a:cs typeface="Times New Roman" panose="02020603050405020304" pitchFamily="18" charset="0"/>
              </a:rPr>
              <a:t>Бірмодалы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 xmlns:a16="http://schemas.microsoft.com/office/drawing/2014/main" id="{CB76F10C-C00D-46B0-8D95-408704743F0A}"/>
              </a:ext>
            </a:extLst>
          </p:cNvPr>
          <p:cNvSpPr txBox="1">
            <a:spLocks/>
          </p:cNvSpPr>
          <p:nvPr/>
        </p:nvSpPr>
        <p:spPr>
          <a:xfrm>
            <a:off x="5936672" y="1374958"/>
            <a:ext cx="1913467" cy="59574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k-KZ" sz="2800" dirty="0" smtClean="0">
                <a:solidFill>
                  <a:schemeClr val="tx1"/>
                </a:solidFill>
                <a:latin typeface="Times New Roman" panose="02020603050405020304" pitchFamily="18" charset="0"/>
                <a:cs typeface="Times New Roman" panose="02020603050405020304" pitchFamily="18" charset="0"/>
              </a:rPr>
              <a:t>Көпмодалы </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 xmlns:a16="http://schemas.microsoft.com/office/drawing/2014/main" id="{9E34866D-1BB3-4006-800D-D3008CE694CC}"/>
              </a:ext>
            </a:extLst>
          </p:cNvPr>
          <p:cNvSpPr txBox="1">
            <a:spLocks/>
          </p:cNvSpPr>
          <p:nvPr/>
        </p:nvSpPr>
        <p:spPr>
          <a:xfrm>
            <a:off x="150188" y="2160512"/>
            <a:ext cx="4574223" cy="2301433"/>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tx1"/>
                </a:solidFill>
                <a:latin typeface="Times New Roman" panose="02020603050405020304" pitchFamily="18" charset="0"/>
                <a:cs typeface="Times New Roman" panose="02020603050405020304" pitchFamily="18" charset="0"/>
              </a:rPr>
              <a:t>SMF- Single Mode Fiber</a:t>
            </a:r>
          </a:p>
          <a:p>
            <a:pPr algn="ctr"/>
            <a:r>
              <a:rPr lang="kk-KZ" sz="2400" dirty="0">
                <a:solidFill>
                  <a:schemeClr val="tx1"/>
                </a:solidFill>
                <a:latin typeface="Times New Roman" panose="02020603050405020304" pitchFamily="18" charset="0"/>
                <a:cs typeface="Times New Roman" panose="02020603050405020304" pitchFamily="18" charset="0"/>
              </a:rPr>
              <a:t>Өзекшесі өте жіңішке, диаметрі 10 мкм немесе одан да кіші оптикалық талшық. Оны өте алыс қашықтыққа жоғары жылдамдықпен сигнал тарату үшін қолданады.</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10" name="Заголовок 1">
            <a:extLst>
              <a:ext uri="{FF2B5EF4-FFF2-40B4-BE49-F238E27FC236}">
                <a16:creationId xmlns="" xmlns:a16="http://schemas.microsoft.com/office/drawing/2014/main" id="{57A6E605-CCBE-44C2-AA6A-1024DDE5D623}"/>
              </a:ext>
            </a:extLst>
          </p:cNvPr>
          <p:cNvSpPr txBox="1">
            <a:spLocks/>
          </p:cNvSpPr>
          <p:nvPr/>
        </p:nvSpPr>
        <p:spPr>
          <a:xfrm>
            <a:off x="4967417" y="2106769"/>
            <a:ext cx="4894350" cy="29085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tx1"/>
                </a:solidFill>
                <a:latin typeface="Times New Roman" panose="02020603050405020304" pitchFamily="18" charset="0"/>
                <a:cs typeface="Times New Roman" panose="02020603050405020304" pitchFamily="18" charset="0"/>
              </a:rPr>
              <a:t>MMF- Multi Mode Fiber</a:t>
            </a:r>
            <a:endParaRPr lang="kk-KZ" sz="2400" dirty="0">
              <a:solidFill>
                <a:schemeClr val="tx1"/>
              </a:solidFill>
              <a:latin typeface="Times New Roman" panose="02020603050405020304" pitchFamily="18" charset="0"/>
              <a:cs typeface="Times New Roman" panose="02020603050405020304" pitchFamily="18" charset="0"/>
            </a:endParaRPr>
          </a:p>
          <a:p>
            <a:pPr algn="ctr"/>
            <a:r>
              <a:rPr lang="kk-KZ" sz="2400" dirty="0">
                <a:solidFill>
                  <a:schemeClr val="tx1"/>
                </a:solidFill>
                <a:latin typeface="Times New Roman" panose="02020603050405020304" pitchFamily="18" charset="0"/>
                <a:cs typeface="Times New Roman" panose="02020603050405020304" pitchFamily="18" charset="0"/>
              </a:rPr>
              <a:t>Екі немесе одан да көп модалардың электромагниттік импільстері көмегімен ақпарат таратуды қамтамасыз ететін оптикалық талшық</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 xmlns:a16="http://schemas.microsoft.com/office/drawing/2014/main" id="{1486B6C2-C635-4F65-8333-B21780F3C0C9}"/>
              </a:ext>
            </a:extLst>
          </p:cNvPr>
          <p:cNvSpPr txBox="1">
            <a:spLocks/>
          </p:cNvSpPr>
          <p:nvPr/>
        </p:nvSpPr>
        <p:spPr>
          <a:xfrm>
            <a:off x="713320" y="5015345"/>
            <a:ext cx="9664393" cy="550659"/>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400" i="1" dirty="0">
                <a:solidFill>
                  <a:schemeClr val="tx1"/>
                </a:solidFill>
                <a:latin typeface="Times New Roman" panose="02020603050405020304" pitchFamily="18" charset="0"/>
                <a:cs typeface="Times New Roman" panose="02020603050405020304" pitchFamily="18" charset="0"/>
              </a:rPr>
              <a:t>Мода- </a:t>
            </a:r>
            <a:r>
              <a:rPr lang="kk-KZ" sz="2400" i="1" dirty="0" smtClean="0">
                <a:solidFill>
                  <a:schemeClr val="tx1"/>
                </a:solidFill>
                <a:latin typeface="Times New Roman" panose="02020603050405020304" pitchFamily="18" charset="0"/>
                <a:cs typeface="Times New Roman" panose="02020603050405020304" pitchFamily="18" charset="0"/>
              </a:rPr>
              <a:t>жарық толқындарының траекториясы немесе таралу жолы. Оптоталшықтағы модалар саны 1-ден 100 000 болуы мүмкін</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27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B710F3-67EC-46BC-81A1-419634DB40B7}"/>
              </a:ext>
            </a:extLst>
          </p:cNvPr>
          <p:cNvSpPr>
            <a:spLocks noGrp="1"/>
          </p:cNvSpPr>
          <p:nvPr>
            <p:ph type="title"/>
          </p:nvPr>
        </p:nvSpPr>
        <p:spPr>
          <a:xfrm>
            <a:off x="677334" y="609600"/>
            <a:ext cx="8596668" cy="595745"/>
          </a:xfrm>
        </p:spPr>
        <p:txBody>
          <a:bodyPr>
            <a:normAutofit fontScale="90000"/>
          </a:bodyPr>
          <a:lstStyle/>
          <a:p>
            <a:r>
              <a:rPr lang="kk-KZ" dirty="0">
                <a:solidFill>
                  <a:schemeClr val="tx1"/>
                </a:solidFill>
                <a:latin typeface="Times New Roman" panose="02020603050405020304" pitchFamily="18" charset="0"/>
                <a:cs typeface="Times New Roman" panose="02020603050405020304" pitchFamily="18" charset="0"/>
              </a:rPr>
              <a:t>Бірмодалы оптоталшық</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0A378EF0-BD2C-465E-9FB9-E8E5D8053A0D}"/>
              </a:ext>
            </a:extLst>
          </p:cNvPr>
          <p:cNvSpPr>
            <a:spLocks noGrp="1"/>
          </p:cNvSpPr>
          <p:nvPr>
            <p:ph idx="1"/>
          </p:nvPr>
        </p:nvSpPr>
        <p:spPr>
          <a:xfrm>
            <a:off x="677334" y="1318760"/>
            <a:ext cx="8596668" cy="3880773"/>
          </a:xfrm>
        </p:spPr>
        <p:txBody>
          <a:bodyPr/>
          <a:lstStyle/>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Жарық оптоталшық осі бойымен, бір түзудің бойымен таралады.</a:t>
            </a:r>
          </a:p>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Өзекшенің </a:t>
            </a:r>
            <a:r>
              <a:rPr lang="kk-KZ" dirty="0">
                <a:latin typeface="Times New Roman" panose="02020603050405020304" pitchFamily="18" charset="0"/>
                <a:cs typeface="Times New Roman" panose="02020603050405020304" pitchFamily="18" charset="0"/>
              </a:rPr>
              <a:t>диаметрі: 7-10 мкм</a:t>
            </a:r>
          </a:p>
          <a:p>
            <a:pPr>
              <a:buFont typeface="Arial" panose="020B0604020202020204" pitchFamily="34" charset="0"/>
              <a:buChar char="•"/>
            </a:pPr>
            <a:r>
              <a:rPr lang="kk-KZ" dirty="0">
                <a:latin typeface="Times New Roman" panose="02020603050405020304" pitchFamily="18" charset="0"/>
                <a:cs typeface="Times New Roman" panose="02020603050405020304" pitchFamily="18" charset="0"/>
              </a:rPr>
              <a:t>Қабықшаның диаметрі: 125 мкм</a:t>
            </a:r>
          </a:p>
          <a:p>
            <a:pPr>
              <a:buFont typeface="Arial" panose="020B0604020202020204" pitchFamily="34" charset="0"/>
              <a:buChar char="•"/>
            </a:pPr>
            <a:r>
              <a:rPr lang="kk-KZ" dirty="0">
                <a:latin typeface="Times New Roman" panose="02020603050405020304" pitchFamily="18" charset="0"/>
                <a:cs typeface="Times New Roman" panose="02020603050405020304" pitchFamily="18" charset="0"/>
              </a:rPr>
              <a:t>Сөнуі бойынша сипаттамасы өте жақсы</a:t>
            </a:r>
          </a:p>
          <a:p>
            <a:pPr>
              <a:buFont typeface="Arial" panose="020B0604020202020204" pitchFamily="34" charset="0"/>
              <a:buChar char="•"/>
            </a:pPr>
            <a:r>
              <a:rPr lang="kk-KZ" dirty="0">
                <a:latin typeface="Times New Roman" panose="02020603050405020304" pitchFamily="18" charset="0"/>
                <a:cs typeface="Times New Roman" panose="02020603050405020304" pitchFamily="18" charset="0"/>
              </a:rPr>
              <a:t>Өткізу жолағы бойынша сипаттамасы өте жақсы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0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B710F3-67EC-46BC-81A1-419634DB40B7}"/>
              </a:ext>
            </a:extLst>
          </p:cNvPr>
          <p:cNvSpPr>
            <a:spLocks noGrp="1"/>
          </p:cNvSpPr>
          <p:nvPr>
            <p:ph type="title"/>
          </p:nvPr>
        </p:nvSpPr>
        <p:spPr>
          <a:xfrm>
            <a:off x="677334" y="609600"/>
            <a:ext cx="8596668" cy="595745"/>
          </a:xfrm>
        </p:spPr>
        <p:txBody>
          <a:bodyPr>
            <a:normAutofit fontScale="90000"/>
          </a:bodyPr>
          <a:lstStyle/>
          <a:p>
            <a:r>
              <a:rPr lang="kk-KZ" dirty="0">
                <a:solidFill>
                  <a:schemeClr val="tx1"/>
                </a:solidFill>
                <a:latin typeface="Times New Roman" panose="02020603050405020304" pitchFamily="18" charset="0"/>
                <a:cs typeface="Times New Roman" panose="02020603050405020304" pitchFamily="18" charset="0"/>
              </a:rPr>
              <a:t>Көпмодалы оптоталшық</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0A378EF0-BD2C-465E-9FB9-E8E5D8053A0D}"/>
              </a:ext>
            </a:extLst>
          </p:cNvPr>
          <p:cNvSpPr>
            <a:spLocks noGrp="1"/>
          </p:cNvSpPr>
          <p:nvPr>
            <p:ph idx="1"/>
          </p:nvPr>
        </p:nvSpPr>
        <p:spPr>
          <a:xfrm>
            <a:off x="677334" y="1318761"/>
            <a:ext cx="8596668" cy="3880773"/>
          </a:xfrm>
        </p:spPr>
        <p:txBody>
          <a:bodyPr/>
          <a:lstStyle/>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Бір уақытта бірнеше жарық сәулелері қолданылады. Сигнал синусоида/ зиг-заг бойымен әр түрлі қадаммен/периодпен таралады</a:t>
            </a:r>
          </a:p>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Өзекшенің </a:t>
            </a:r>
            <a:r>
              <a:rPr lang="kk-KZ" dirty="0">
                <a:latin typeface="Times New Roman" panose="02020603050405020304" pitchFamily="18" charset="0"/>
                <a:cs typeface="Times New Roman" panose="02020603050405020304" pitchFamily="18" charset="0"/>
              </a:rPr>
              <a:t>диаметрі: 50 мкм (еуропалық стандарт), 62,5 мкм (солтүстікамерикалық және жапониялық стандарт)</a:t>
            </a:r>
          </a:p>
          <a:p>
            <a:pPr>
              <a:buFont typeface="Arial" panose="020B0604020202020204" pitchFamily="34" charset="0"/>
              <a:buChar char="•"/>
            </a:pPr>
            <a:r>
              <a:rPr lang="kk-KZ" dirty="0">
                <a:latin typeface="Times New Roman" panose="02020603050405020304" pitchFamily="18" charset="0"/>
                <a:cs typeface="Times New Roman" panose="02020603050405020304" pitchFamily="18" charset="0"/>
              </a:rPr>
              <a:t>Қабықшаның диаметрі: 125 мкм</a:t>
            </a:r>
          </a:p>
          <a:p>
            <a:pPr>
              <a:buFont typeface="Arial" panose="020B0604020202020204" pitchFamily="34" charset="0"/>
              <a:buChar char="•"/>
            </a:pPr>
            <a:r>
              <a:rPr lang="kk-KZ" dirty="0">
                <a:latin typeface="Times New Roman" panose="02020603050405020304" pitchFamily="18" charset="0"/>
                <a:cs typeface="Times New Roman" panose="02020603050405020304" pitchFamily="18" charset="0"/>
              </a:rPr>
              <a:t>Монтаждауға ыңғайлы</a:t>
            </a:r>
          </a:p>
          <a:p>
            <a:pPr>
              <a:buFont typeface="Arial" panose="020B0604020202020204" pitchFamily="34" charset="0"/>
              <a:buChar char="•"/>
            </a:pPr>
            <a:r>
              <a:rPr lang="kk-KZ" dirty="0">
                <a:latin typeface="Times New Roman" panose="02020603050405020304" pitchFamily="18" charset="0"/>
                <a:cs typeface="Times New Roman" panose="02020603050405020304" pitchFamily="18" charset="0"/>
              </a:rPr>
              <a:t>Тарату жылдамдығы жоғары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5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B710F3-67EC-46BC-81A1-419634DB40B7}"/>
              </a:ext>
            </a:extLst>
          </p:cNvPr>
          <p:cNvSpPr>
            <a:spLocks noGrp="1"/>
          </p:cNvSpPr>
          <p:nvPr>
            <p:ph type="title"/>
          </p:nvPr>
        </p:nvSpPr>
        <p:spPr>
          <a:xfrm>
            <a:off x="677334" y="609600"/>
            <a:ext cx="8596668" cy="595745"/>
          </a:xfrm>
        </p:spPr>
        <p:txBody>
          <a:bodyPr>
            <a:normAutofit fontScale="90000"/>
          </a:bodyPr>
          <a:lstStyle/>
          <a:p>
            <a:r>
              <a:rPr lang="kk-KZ" dirty="0" smtClean="0">
                <a:solidFill>
                  <a:schemeClr val="tx1"/>
                </a:solidFill>
                <a:latin typeface="Times New Roman" panose="02020603050405020304" pitchFamily="18" charset="0"/>
                <a:cs typeface="Times New Roman" panose="02020603050405020304" pitchFamily="18" charset="0"/>
              </a:rPr>
              <a:t>Сыну көрсеткішінің профилі</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0A378EF0-BD2C-465E-9FB9-E8E5D8053A0D}"/>
              </a:ext>
            </a:extLst>
          </p:cNvPr>
          <p:cNvSpPr>
            <a:spLocks noGrp="1"/>
          </p:cNvSpPr>
          <p:nvPr>
            <p:ph idx="1"/>
          </p:nvPr>
        </p:nvSpPr>
        <p:spPr>
          <a:xfrm>
            <a:off x="677334" y="1318761"/>
            <a:ext cx="5462209" cy="3880773"/>
          </a:xfrm>
        </p:spPr>
        <p:txBody>
          <a:bodyPr/>
          <a:lstStyle/>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Оптоталшықтағы сыну көрсеткішінің профилі бойынша: болып бөлінеді.</a:t>
            </a:r>
            <a:r>
              <a:rPr lang="kk-KZ" b="1" i="1" dirty="0">
                <a:latin typeface="Times New Roman" panose="02020603050405020304" pitchFamily="18" charset="0"/>
                <a:cs typeface="Times New Roman" panose="02020603050405020304" pitchFamily="18" charset="0"/>
              </a:rPr>
              <a:t> сатылы, градиентті </a:t>
            </a:r>
            <a:endParaRPr lang="kk-KZ"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kk-KZ" b="1" dirty="0" smtClean="0">
                <a:latin typeface="Times New Roman" panose="02020603050405020304" pitchFamily="18" charset="0"/>
                <a:cs typeface="Times New Roman" panose="02020603050405020304" pitchFamily="18" charset="0"/>
              </a:rPr>
              <a:t>1. Сатылы профиль</a:t>
            </a:r>
            <a:r>
              <a:rPr lang="kk-KZ" dirty="0" smtClean="0">
                <a:latin typeface="Times New Roman" panose="02020603050405020304" pitchFamily="18" charset="0"/>
                <a:cs typeface="Times New Roman" panose="02020603050405020304" pitchFamily="18" charset="0"/>
              </a:rPr>
              <a:t>: Қабықша мен өзекшенің сыну көрсеткіштері күрт өзгереді. Оған </a:t>
            </a:r>
            <a:r>
              <a:rPr lang="en-US" dirty="0" smtClean="0">
                <a:latin typeface="Times New Roman" panose="02020603050405020304" pitchFamily="18" charset="0"/>
                <a:cs typeface="Times New Roman" panose="02020603050405020304" pitchFamily="18" charset="0"/>
              </a:rPr>
              <a:t>SMF, MMF</a:t>
            </a:r>
            <a:r>
              <a:rPr lang="kk-KZ" dirty="0" smtClean="0">
                <a:latin typeface="Times New Roman" panose="02020603050405020304" pitchFamily="18" charset="0"/>
                <a:cs typeface="Times New Roman" panose="02020603050405020304" pitchFamily="18" charset="0"/>
              </a:rPr>
              <a:t> жатады.</a:t>
            </a:r>
          </a:p>
          <a:p>
            <a:pPr>
              <a:buFont typeface="Arial" panose="020B0604020202020204" pitchFamily="34" charset="0"/>
              <a:buChar char="•"/>
            </a:pPr>
            <a:r>
              <a:rPr lang="kk-KZ" b="1" dirty="0" smtClean="0">
                <a:latin typeface="Times New Roman" panose="02020603050405020304" pitchFamily="18" charset="0"/>
                <a:cs typeface="Times New Roman" panose="02020603050405020304" pitchFamily="18" charset="0"/>
              </a:rPr>
              <a:t>2. Градиентті профиль: </a:t>
            </a:r>
            <a:r>
              <a:rPr lang="kk-KZ" dirty="0" smtClean="0">
                <a:latin typeface="Times New Roman" panose="02020603050405020304" pitchFamily="18" charset="0"/>
                <a:cs typeface="Times New Roman" panose="02020603050405020304" pitchFamily="18" charset="0"/>
              </a:rPr>
              <a:t>оптоталшықтың осінен қабықшаға қарай бірнеше шыны қабаттары болады, олардың СК келесі қабатқа қарағанда төмен мәнге ие болады. </a:t>
            </a:r>
            <a:r>
              <a:rPr lang="en-US" dirty="0" smtClean="0">
                <a:latin typeface="Times New Roman" panose="02020603050405020304" pitchFamily="18" charset="0"/>
                <a:cs typeface="Times New Roman" panose="02020603050405020304" pitchFamily="18" charset="0"/>
              </a:rPr>
              <a:t>MMF </a:t>
            </a:r>
            <a:r>
              <a:rPr lang="kk-KZ" dirty="0" smtClean="0">
                <a:latin typeface="Times New Roman" panose="02020603050405020304" pitchFamily="18" charset="0"/>
                <a:cs typeface="Times New Roman" panose="02020603050405020304" pitchFamily="18" charset="0"/>
              </a:rPr>
              <a:t>жатады</a:t>
            </a:r>
            <a:endParaRPr lang="ru-RU" dirty="0">
              <a:latin typeface="Times New Roman" panose="02020603050405020304" pitchFamily="18" charset="0"/>
              <a:cs typeface="Times New Roman" panose="02020603050405020304" pitchFamily="18" charset="0"/>
            </a:endParaRPr>
          </a:p>
        </p:txBody>
      </p:sp>
      <p:pic>
        <p:nvPicPr>
          <p:cNvPr id="3076" name="Picture 4" descr="Ступенчатые и градиентные оптические волок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374" y="609599"/>
            <a:ext cx="5626012" cy="51090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61220" y="5395462"/>
            <a:ext cx="6096000" cy="646331"/>
          </a:xfrm>
          <a:prstGeom prst="rect">
            <a:avLst/>
          </a:prstGeom>
        </p:spPr>
        <p:txBody>
          <a:bodyPr>
            <a:spAutoFit/>
          </a:bodyPr>
          <a:lstStyle/>
          <a:p>
            <a:r>
              <a:rPr lang="kk-KZ" dirty="0">
                <a:latin typeface="Times New Roman" panose="02020603050405020304" pitchFamily="18" charset="0"/>
                <a:cs typeface="Times New Roman" panose="02020603050405020304" pitchFamily="18" charset="0"/>
              </a:rPr>
              <a:t>Сыну көрсеткішінің профилі бойынша тағы бір түрі бар: Үшбұрышты. Ол тек бірмодалы оптоталшыққа қатысты.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4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B710F3-67EC-46BC-81A1-419634DB40B7}"/>
              </a:ext>
            </a:extLst>
          </p:cNvPr>
          <p:cNvSpPr>
            <a:spLocks noGrp="1"/>
          </p:cNvSpPr>
          <p:nvPr>
            <p:ph type="title"/>
          </p:nvPr>
        </p:nvSpPr>
        <p:spPr>
          <a:xfrm>
            <a:off x="677334" y="609600"/>
            <a:ext cx="8596668" cy="595745"/>
          </a:xfrm>
        </p:spPr>
        <p:txBody>
          <a:bodyPr>
            <a:normAutofit fontScale="90000"/>
          </a:bodyPr>
          <a:lstStyle/>
          <a:p>
            <a:r>
              <a:rPr lang="kk-KZ" dirty="0" smtClean="0">
                <a:solidFill>
                  <a:schemeClr val="tx1"/>
                </a:solidFill>
                <a:latin typeface="Times New Roman" panose="02020603050405020304" pitchFamily="18" charset="0"/>
                <a:cs typeface="Times New Roman" panose="02020603050405020304" pitchFamily="18" charset="0"/>
              </a:rPr>
              <a:t>Оптоталшықтың негізгі параметрлері</a:t>
            </a:r>
            <a:endParaRPr lang="ru-RU"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Объект 2">
                <a:extLst>
                  <a:ext uri="{FF2B5EF4-FFF2-40B4-BE49-F238E27FC236}">
                    <a16:creationId xmlns="" xmlns:a16="http://schemas.microsoft.com/office/drawing/2014/main" id="{0A378EF0-BD2C-465E-9FB9-E8E5D8053A0D}"/>
                  </a:ext>
                </a:extLst>
              </p:cNvPr>
              <p:cNvSpPr>
                <a:spLocks noGrp="1"/>
              </p:cNvSpPr>
              <p:nvPr>
                <p:ph idx="1"/>
              </p:nvPr>
            </p:nvSpPr>
            <p:spPr>
              <a:xfrm>
                <a:off x="677334" y="1318761"/>
                <a:ext cx="10890552" cy="4443410"/>
              </a:xfrm>
            </p:spPr>
            <p:txBody>
              <a:bodyPr/>
              <a:lstStyle/>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Өзекше мен қабықшаның сыну көрсеткіштері. </a:t>
                </a:r>
              </a:p>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Өзекшенің сыну көрсеткіші: </a:t>
                </a:r>
                <a14:m>
                  <m:oMath xmlns:m="http://schemas.openxmlformats.org/officeDocument/2006/math">
                    <m:sSub>
                      <m:sSubPr>
                        <m:ctrlPr>
                          <a:rPr lang="kk-KZ"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𝑛</m:t>
                        </m:r>
                      </m:e>
                      <m:sub>
                        <m:r>
                          <a:rPr lang="en-US" b="0" i="1" smtClean="0">
                            <a:latin typeface="Cambria Math" panose="02040503050406030204" pitchFamily="18" charset="0"/>
                            <a:cs typeface="Times New Roman" panose="02020603050405020304" pitchFamily="18" charset="0"/>
                          </a:rPr>
                          <m:t>1</m:t>
                        </m:r>
                      </m:sub>
                    </m:sSub>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e>
                    </m:d>
                    <m:r>
                      <a:rPr lang="en-US" b="0" i="1" smtClean="0">
                        <a:latin typeface="Cambria Math" panose="02040503050406030204" pitchFamily="18" charset="0"/>
                        <a:cs typeface="Times New Roman" panose="02020603050405020304" pitchFamily="18" charset="0"/>
                      </a:rPr>
                      <m:t>=</m:t>
                    </m:r>
                    <m:rad>
                      <m:radPr>
                        <m:degHide m:val="on"/>
                        <m:ctrlPr>
                          <a:rPr lang="en-US" b="0" i="1" smtClean="0">
                            <a:latin typeface="Cambria Math" panose="02040503050406030204" pitchFamily="18" charset="0"/>
                            <a:cs typeface="Times New Roman" panose="02020603050405020304" pitchFamily="18" charset="0"/>
                          </a:rPr>
                        </m:ctrlPr>
                      </m:radPr>
                      <m:deg/>
                      <m:e>
                        <m:r>
                          <a:rPr lang="en-US" b="0" i="1" smtClean="0">
                            <a:latin typeface="Cambria Math" panose="02040503050406030204" pitchFamily="18" charset="0"/>
                            <a:cs typeface="Times New Roman" panose="02020603050405020304" pitchFamily="18" charset="0"/>
                          </a:rPr>
                          <m:t>1+</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kk-KZ" b="0" i="1" smtClean="0">
                                <a:latin typeface="Cambria Math" panose="02040503050406030204" pitchFamily="18" charset="0"/>
                                <a:cs typeface="Times New Roman" panose="02020603050405020304" pitchFamily="18" charset="0"/>
                              </a:rPr>
                              <m:t>мкм</m:t>
                            </m:r>
                          </m:sub>
                          <m:sup>
                            <m:r>
                              <a:rPr lang="en-US" b="0" i="1" smtClean="0">
                                <a:latin typeface="Cambria Math" panose="02040503050406030204" pitchFamily="18" charset="0"/>
                                <a:cs typeface="Times New Roman" panose="02020603050405020304" pitchFamily="18" charset="0"/>
                              </a:rPr>
                              <m:t>2</m:t>
                            </m:r>
                          </m:sup>
                        </m:sSubSup>
                        <m:nary>
                          <m:naryPr>
                            <m:chr m:val="∑"/>
                            <m:ctrlPr>
                              <a:rPr lang="en-US" b="0"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=1</m:t>
                            </m:r>
                          </m:sub>
                          <m:sup>
                            <m:r>
                              <a:rPr lang="kk-KZ" b="0" i="1" smtClean="0">
                                <a:latin typeface="Cambria Math" panose="02040503050406030204" pitchFamily="18" charset="0"/>
                                <a:cs typeface="Times New Roman" panose="02020603050405020304" pitchFamily="18" charset="0"/>
                              </a:rPr>
                              <m:t>3</m:t>
                            </m:r>
                          </m:sup>
                          <m:e>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𝐴</m:t>
                                    </m:r>
                                  </m:e>
                                  <m:sub>
                                    <m:r>
                                      <a:rPr lang="en-US" b="0" i="1" smtClean="0">
                                        <a:latin typeface="Cambria Math" panose="02040503050406030204" pitchFamily="18" charset="0"/>
                                        <a:cs typeface="Times New Roman" panose="02020603050405020304" pitchFamily="18" charset="0"/>
                                      </a:rPr>
                                      <m:t>𝑖</m:t>
                                    </m:r>
                                  </m:sub>
                                </m:sSub>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𝜇</m:t>
                                    </m:r>
                                  </m:e>
                                  <m:sub>
                                    <m:r>
                                      <a:rPr lang="en-US" b="0" i="1" smtClean="0">
                                        <a:latin typeface="Cambria Math" panose="02040503050406030204" pitchFamily="18" charset="0"/>
                                        <a:cs typeface="Times New Roman" panose="02020603050405020304" pitchFamily="18" charset="0"/>
                                      </a:rPr>
                                      <m:t>𝑖</m:t>
                                    </m:r>
                                  </m:sub>
                                  <m:sup>
                                    <m:r>
                                      <a:rPr lang="en-US" b="0" i="1" smtClean="0">
                                        <a:latin typeface="Cambria Math" panose="02040503050406030204" pitchFamily="18" charset="0"/>
                                        <a:cs typeface="Times New Roman" panose="02020603050405020304" pitchFamily="18" charset="0"/>
                                      </a:rPr>
                                      <m:t>2</m:t>
                                    </m:r>
                                  </m:sup>
                                </m:sSubSup>
                              </m:den>
                            </m:f>
                          </m:e>
                        </m:nary>
                      </m:e>
                    </m:rad>
                  </m:oMath>
                </a14:m>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мұндағы </a:t>
                </a:r>
                <a:r>
                  <a:rPr lang="en-US" dirty="0" smtClean="0">
                    <a:latin typeface="Times New Roman" panose="02020603050405020304" pitchFamily="18" charset="0"/>
                    <a:cs typeface="Times New Roman" panose="02020603050405020304" pitchFamily="18" charset="0"/>
                  </a:rPr>
                  <a:t>A</a:t>
                </a:r>
                <a:r>
                  <a:rPr lang="en-US" baseline="-2500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a:t>
                </a:r>
                <a:r>
                  <a:rPr lang="en-US" baseline="-25000"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Селмейер коэффициенттері</a:t>
                </a:r>
              </a:p>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Критикалық бұрыш</a:t>
                </a:r>
                <a14:m>
                  <m:oMath xmlns:m="http://schemas.openxmlformats.org/officeDocument/2006/math">
                    <m:sSub>
                      <m:sSubPr>
                        <m:ctrlPr>
                          <a:rPr lang="kk-KZ"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  </m:t>
                        </m:r>
                        <m:r>
                          <a:rPr lang="kk-KZ"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kk-KZ" b="0" i="1" smtClean="0">
                            <a:latin typeface="Cambria Math" panose="02040503050406030204" pitchFamily="18" charset="0"/>
                            <a:cs typeface="Times New Roman" panose="02020603050405020304" pitchFamily="18" charset="0"/>
                          </a:rPr>
                          <m:t>С</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𝑎𝑟𝑐𝑠𝑖𝑛</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𝑛</m:t>
                            </m:r>
                          </m:e>
                          <m:sub>
                            <m:r>
                              <a:rPr lang="en-US" b="0" i="1" smtClean="0">
                                <a:latin typeface="Cambria Math" panose="02040503050406030204" pitchFamily="18" charset="0"/>
                                <a:cs typeface="Times New Roman" panose="02020603050405020304" pitchFamily="18" charset="0"/>
                              </a:rPr>
                              <m:t>2</m:t>
                            </m:r>
                          </m:sub>
                        </m:sSub>
                      </m:num>
                      <m:den>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𝑛</m:t>
                            </m:r>
                          </m:e>
                          <m:sub>
                            <m:r>
                              <a:rPr lang="en-US" b="0" i="1" smtClean="0">
                                <a:latin typeface="Cambria Math" panose="02040503050406030204" pitchFamily="18" charset="0"/>
                                <a:cs typeface="Times New Roman" panose="02020603050405020304" pitchFamily="18" charset="0"/>
                              </a:rPr>
                              <m:t>1</m:t>
                            </m:r>
                          </m:sub>
                        </m:sSub>
                      </m:den>
                    </m:f>
                  </m:oMath>
                </a14:m>
                <a:endParaRPr lang="en-US" baseline="-25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Сандық апертура </a:t>
                </a:r>
                <a14:m>
                  <m:oMath xmlns:m="http://schemas.openxmlformats.org/officeDocument/2006/math">
                    <m:r>
                      <a:rPr lang="en-US" b="0" i="1" smtClean="0">
                        <a:latin typeface="Cambria Math" panose="02040503050406030204" pitchFamily="18" charset="0"/>
                        <a:cs typeface="Times New Roman" panose="02020603050405020304" pitchFamily="18" charset="0"/>
                      </a:rPr>
                      <m:t>𝑁𝐴</m:t>
                    </m:r>
                    <m:r>
                      <a:rPr lang="en-US" b="0" i="1" smtClean="0">
                        <a:latin typeface="Cambria Math" panose="02040503050406030204" pitchFamily="18" charset="0"/>
                        <a:cs typeface="Times New Roman" panose="02020603050405020304" pitchFamily="18" charset="0"/>
                      </a:rPr>
                      <m:t>=</m:t>
                    </m:r>
                    <m:rad>
                      <m:radPr>
                        <m:degHide m:val="on"/>
                        <m:ctrlPr>
                          <a:rPr lang="en-US" b="0" i="1" smtClean="0">
                            <a:latin typeface="Cambria Math" panose="02040503050406030204" pitchFamily="18" charset="0"/>
                            <a:cs typeface="Times New Roman" panose="02020603050405020304" pitchFamily="18" charset="0"/>
                          </a:rPr>
                        </m:ctrlPr>
                      </m:radPr>
                      <m:deg/>
                      <m:e>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𝑛</m:t>
                            </m:r>
                          </m:e>
                          <m:sub>
                            <m:r>
                              <a:rPr lang="en-US" b="0" i="1" smtClean="0">
                                <a:latin typeface="Cambria Math" panose="02040503050406030204" pitchFamily="18" charset="0"/>
                                <a:cs typeface="Times New Roman" panose="02020603050405020304" pitchFamily="18" charset="0"/>
                              </a:rPr>
                              <m:t>1</m:t>
                            </m:r>
                          </m:sub>
                          <m:sup>
                            <m:r>
                              <a:rPr lang="en-US" b="0" i="1" smtClean="0">
                                <a:latin typeface="Cambria Math" panose="02040503050406030204" pitchFamily="18" charset="0"/>
                                <a:cs typeface="Times New Roman" panose="02020603050405020304" pitchFamily="18" charset="0"/>
                              </a:rPr>
                              <m:t>2</m:t>
                            </m:r>
                          </m:sup>
                        </m:sSubSup>
                        <m:r>
                          <a:rPr lang="en-US" b="0" i="1" smtClean="0">
                            <a:latin typeface="Cambria Math" panose="02040503050406030204" pitchFamily="18" charset="0"/>
                            <a:cs typeface="Times New Roman" panose="02020603050405020304" pitchFamily="18" charset="0"/>
                          </a:rPr>
                          <m:t>−</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𝑛</m:t>
                            </m:r>
                          </m:e>
                          <m:sub>
                            <m:r>
                              <a:rPr lang="en-US" b="0" i="1" smtClean="0">
                                <a:latin typeface="Cambria Math" panose="02040503050406030204" pitchFamily="18" charset="0"/>
                                <a:cs typeface="Times New Roman" panose="02020603050405020304" pitchFamily="18" charset="0"/>
                              </a:rPr>
                              <m:t>2</m:t>
                            </m:r>
                          </m:sub>
                          <m:sup>
                            <m:r>
                              <a:rPr lang="en-US" b="0" i="1" smtClean="0">
                                <a:latin typeface="Cambria Math" panose="02040503050406030204" pitchFamily="18" charset="0"/>
                                <a:cs typeface="Times New Roman" panose="02020603050405020304" pitchFamily="18" charset="0"/>
                              </a:rPr>
                              <m:t>2</m:t>
                            </m:r>
                          </m:sup>
                        </m:sSubSup>
                      </m:e>
                    </m:rad>
                  </m:oMath>
                </a14:m>
                <a:endParaRPr lang="en-US" baseline="-25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Нормаланған жиілік: </a:t>
                </a:r>
                <a14:m>
                  <m:oMath xmlns:m="http://schemas.openxmlformats.org/officeDocument/2006/math">
                    <m:r>
                      <a:rPr lang="en-US" b="0" i="1" smtClean="0">
                        <a:latin typeface="Cambria Math" panose="02040503050406030204" pitchFamily="18" charset="0"/>
                        <a:cs typeface="Times New Roman" panose="02020603050405020304" pitchFamily="18" charset="0"/>
                      </a:rPr>
                      <m:t>𝑉</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𝑑</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𝑁𝐴</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den>
                    </m:f>
                  </m:oMath>
                </a14:m>
                <a:endParaRPr lang="ru-RU" dirty="0">
                  <a:latin typeface="Times New Roman" panose="02020603050405020304" pitchFamily="18" charset="0"/>
                  <a:cs typeface="Times New Roman" panose="02020603050405020304" pitchFamily="18" charset="0"/>
                </a:endParaRPr>
              </a:p>
            </p:txBody>
          </p:sp>
        </mc:Choice>
        <mc:Fallback>
          <p:sp>
            <p:nvSpPr>
              <p:cNvPr id="3" name="Объект 2">
                <a:extLst>
                  <a:ext uri="{FF2B5EF4-FFF2-40B4-BE49-F238E27FC236}">
                    <a16:creationId xmlns="" xmlns:a16="http://schemas.microsoft.com/office/drawing/2014/main" id="{0A378EF0-BD2C-465E-9FB9-E8E5D8053A0D}"/>
                  </a:ext>
                </a:extLst>
              </p:cNvPr>
              <p:cNvSpPr>
                <a:spLocks noGrp="1" noRot="1" noChangeAspect="1" noMove="1" noResize="1" noEditPoints="1" noAdjustHandles="1" noChangeArrowheads="1" noChangeShapeType="1" noTextEdit="1"/>
              </p:cNvSpPr>
              <p:nvPr>
                <p:ph idx="1"/>
              </p:nvPr>
            </p:nvSpPr>
            <p:spPr>
              <a:xfrm>
                <a:off x="677334" y="1318761"/>
                <a:ext cx="10890552" cy="4443410"/>
              </a:xfrm>
              <a:blipFill rotWithShape="0">
                <a:blip r:embed="rId2"/>
                <a:stretch>
                  <a:fillRect l="-112" t="-686"/>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xmlns="" id="{9CC0FA60-652C-4E0E-A546-DB899BAFA8D0}"/>
                  </a:ext>
                </a:extLst>
              </p:cNvPr>
              <p:cNvSpPr txBox="1"/>
              <p:nvPr/>
            </p:nvSpPr>
            <p:spPr>
              <a:xfrm>
                <a:off x="5065486" y="2929570"/>
                <a:ext cx="364308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𝑁𝐴</m:t>
                      </m:r>
                      <m:r>
                        <a:rPr lang="en-US" sz="3200" b="0" i="1" smtClean="0">
                          <a:latin typeface="Cambria Math" panose="02040503050406030204" pitchFamily="18" charset="0"/>
                        </a:rPr>
                        <m:t>=</m:t>
                      </m:r>
                      <m:r>
                        <a:rPr lang="en-US" sz="3200" b="0" i="1" smtClean="0">
                          <a:latin typeface="Cambria Math" panose="02040503050406030204" pitchFamily="18" charset="0"/>
                        </a:rPr>
                        <m:t>𝑠𝑖𝑛</m:t>
                      </m:r>
                      <m:r>
                        <a:rPr lang="en-US" sz="3200" b="0" i="1" smtClean="0">
                          <a:latin typeface="Cambria Math" panose="02040503050406030204" pitchFamily="18" charset="0"/>
                          <a:ea typeface="Cambria Math" panose="02040503050406030204" pitchFamily="18" charset="0"/>
                        </a:rPr>
                        <m:t>𝜃</m:t>
                      </m:r>
                    </m:oMath>
                  </m:oMathPara>
                </a14:m>
                <a:endParaRPr lang="ru-RU" sz="3200" dirty="0"/>
              </a:p>
            </p:txBody>
          </p:sp>
        </mc:Choice>
        <mc:Fallback>
          <p:sp>
            <p:nvSpPr>
              <p:cNvPr id="6" name="TextBox 5">
                <a:extLst>
                  <a:ext uri="{FF2B5EF4-FFF2-40B4-BE49-F238E27FC236}">
                    <a16:creationId xmlns:a16="http://schemas.microsoft.com/office/drawing/2014/main" xmlns:a14="http://schemas.microsoft.com/office/drawing/2010/main" xmlns="" id="{9CC0FA60-652C-4E0E-A546-DB899BAFA8D0}"/>
                  </a:ext>
                </a:extLst>
              </p:cNvPr>
              <p:cNvSpPr txBox="1">
                <a:spLocks noRot="1" noChangeAspect="1" noMove="1" noResize="1" noEditPoints="1" noAdjustHandles="1" noChangeArrowheads="1" noChangeShapeType="1" noTextEdit="1"/>
              </p:cNvSpPr>
              <p:nvPr/>
            </p:nvSpPr>
            <p:spPr>
              <a:xfrm>
                <a:off x="5065486" y="2929570"/>
                <a:ext cx="3643084" cy="492443"/>
              </a:xfrm>
              <a:prstGeom prst="rect">
                <a:avLst/>
              </a:prstGeom>
              <a:blipFill rotWithShape="0">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179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7312" t="16297" r="24604" b="8148"/>
          <a:stretch/>
        </p:blipFill>
        <p:spPr>
          <a:xfrm>
            <a:off x="2815772" y="0"/>
            <a:ext cx="5341257" cy="6714186"/>
          </a:xfrm>
          <a:prstGeom prst="rect">
            <a:avLst/>
          </a:prstGeom>
        </p:spPr>
      </p:pic>
    </p:spTree>
    <p:extLst>
      <p:ext uri="{BB962C8B-B14F-4D97-AF65-F5344CB8AC3E}">
        <p14:creationId xmlns:p14="http://schemas.microsoft.com/office/powerpoint/2010/main" val="1471095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ITU-T</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38F2780-1A3F-4FB6-BA0D-1317254E14CD}"/>
              </a:ext>
            </a:extLst>
          </p:cNvPr>
          <p:cNvSpPr>
            <a:spLocks noGrp="1"/>
          </p:cNvSpPr>
          <p:nvPr>
            <p:ph idx="1"/>
          </p:nvPr>
        </p:nvSpPr>
        <p:spPr>
          <a:xfrm>
            <a:off x="677333" y="1270000"/>
            <a:ext cx="9743923" cy="4506686"/>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ITU-T </a:t>
            </a:r>
            <a:r>
              <a:rPr lang="en-US" dirty="0" smtClean="0">
                <a:latin typeface="Times New Roman" panose="02020603050405020304" pitchFamily="18" charset="0"/>
                <a:cs typeface="Times New Roman" panose="02020603050405020304" pitchFamily="18" charset="0"/>
              </a:rPr>
              <a:t>(I</a:t>
            </a:r>
            <a:r>
              <a:rPr lang="en-US" i="1" dirty="0" smtClean="0">
                <a:latin typeface="Times New Roman" panose="02020603050405020304" pitchFamily="18" charset="0"/>
                <a:cs typeface="Times New Roman" panose="02020603050405020304" pitchFamily="18" charset="0"/>
              </a:rPr>
              <a:t>nternational </a:t>
            </a:r>
            <a:r>
              <a:rPr lang="en-US" i="1" dirty="0">
                <a:latin typeface="Times New Roman" panose="02020603050405020304" pitchFamily="18" charset="0"/>
                <a:cs typeface="Times New Roman" panose="02020603050405020304" pitchFamily="18" charset="0"/>
              </a:rPr>
              <a:t>Telecommunication Union — Telecommunication sector</a:t>
            </a:r>
            <a:r>
              <a:rPr lang="en-US"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цифрлық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аналогтық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халықаралық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мәселелері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стандарттарды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әзірлейтін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техникалық</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ағымдағы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мәселелерді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тарифтеуге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мәселелерді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шешумен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айналысатын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Халықаралық</a:t>
            </a:r>
            <a:r>
              <a:rPr lang="ru-RU" dirty="0">
                <a:latin typeface="Times New Roman" panose="02020603050405020304" pitchFamily="18" charset="0"/>
                <a:cs typeface="Times New Roman" panose="02020603050405020304" pitchFamily="18" charset="0"/>
              </a:rPr>
              <a:t> Электр </a:t>
            </a:r>
            <a:r>
              <a:rPr lang="ru-RU" dirty="0" err="1">
                <a:latin typeface="Times New Roman" panose="02020603050405020304" pitchFamily="18" charset="0"/>
                <a:cs typeface="Times New Roman" panose="02020603050405020304" pitchFamily="18" charset="0"/>
              </a:rPr>
              <a:t>байланысы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одағының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бөлімшесі</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Халықаралық </a:t>
            </a:r>
            <a:r>
              <a:rPr lang="kk-KZ" dirty="0">
                <a:latin typeface="Times New Roman" panose="02020603050405020304" pitchFamily="18" charset="0"/>
                <a:cs typeface="Times New Roman" panose="02020603050405020304" pitchFamily="18" charset="0"/>
              </a:rPr>
              <a:t>Электр байланысы одағының (</a:t>
            </a:r>
            <a:r>
              <a:rPr lang="en-US" dirty="0">
                <a:latin typeface="Times New Roman" panose="02020603050405020304" pitchFamily="18" charset="0"/>
                <a:cs typeface="Times New Roman" panose="02020603050405020304" pitchFamily="18" charset="0"/>
              </a:rPr>
              <a:t>ITU) </a:t>
            </a:r>
            <a:r>
              <a:rPr lang="kk-KZ" dirty="0">
                <a:latin typeface="Times New Roman" panose="02020603050405020304" pitchFamily="18" charset="0"/>
                <a:cs typeface="Times New Roman" panose="02020603050405020304" pitchFamily="18" charset="0"/>
              </a:rPr>
              <a:t>үш секторының (бөлімдерінің немесе бөлімшелерінің) бірі болып </a:t>
            </a:r>
            <a:r>
              <a:rPr lang="kk-KZ" dirty="0" smtClean="0">
                <a:latin typeface="Times New Roman" panose="02020603050405020304" pitchFamily="18" charset="0"/>
                <a:cs typeface="Times New Roman" panose="02020603050405020304" pitchFamily="18" charset="0"/>
              </a:rPr>
              <a:t>табылады</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ITU-T </a:t>
            </a:r>
            <a:r>
              <a:rPr lang="ru-RU" dirty="0" err="1">
                <a:latin typeface="Times New Roman" panose="02020603050405020304" pitchFamily="18" charset="0"/>
                <a:cs typeface="Times New Roman" panose="02020603050405020304" pitchFamily="18" charset="0"/>
              </a:rPr>
              <a:t>ұсыныстары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модалы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модалы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кабельдердің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геометриялық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қасиеттері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өткізгіш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қасиеттерін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Қазіргі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уақытта</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ITU-T </a:t>
            </a:r>
            <a:r>
              <a:rPr lang="ru-RU" dirty="0" err="1">
                <a:latin typeface="Times New Roman" panose="02020603050405020304" pitchFamily="18" charset="0"/>
                <a:cs typeface="Times New Roman" panose="02020603050405020304" pitchFamily="18" charset="0"/>
              </a:rPr>
              <a:t>жарияланған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жалпы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ұсыныс</a:t>
            </a:r>
            <a:r>
              <a:rPr lang="ru-RU" dirty="0">
                <a:latin typeface="Times New Roman" panose="02020603050405020304" pitchFamily="18" charset="0"/>
                <a:cs typeface="Times New Roman" panose="02020603050405020304" pitchFamily="18" charset="0"/>
              </a:rPr>
              <a:t> бар: </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651. 1</a:t>
            </a:r>
            <a:r>
              <a:rPr lang="en-US" dirty="0" smtClean="0">
                <a:latin typeface="Times New Roman" panose="02020603050405020304" pitchFamily="18" charset="0"/>
                <a:cs typeface="Times New Roman" panose="02020603050405020304" pitchFamily="18" charset="0"/>
              </a:rPr>
              <a:t>,</a:t>
            </a:r>
            <a:endParaRPr lang="kk-KZ"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652, </a:t>
            </a:r>
            <a:endParaRPr lang="kk-KZ"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653, </a:t>
            </a:r>
            <a:endParaRPr lang="kk-KZ"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654, </a:t>
            </a:r>
            <a:endParaRPr lang="kk-KZ"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655, </a:t>
            </a:r>
            <a:endParaRPr lang="kk-KZ"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656</a:t>
            </a:r>
            <a:r>
              <a:rPr lang="en-US" dirty="0" smtClean="0">
                <a:latin typeface="Times New Roman" panose="02020603050405020304" pitchFamily="18" charset="0"/>
                <a:cs typeface="Times New Roman" panose="02020603050405020304" pitchFamily="18" charset="0"/>
              </a:rPr>
              <a:t>,</a:t>
            </a:r>
            <a:endParaRPr lang="kk-KZ"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G.657</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67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E42A70-C15E-41AA-AB3F-1463360780FD}"/>
              </a:ext>
            </a:extLst>
          </p:cNvPr>
          <p:cNvSpPr>
            <a:spLocks noGrp="1"/>
          </p:cNvSpPr>
          <p:nvPr>
            <p:ph type="title"/>
          </p:nvPr>
        </p:nvSpPr>
        <p:spPr>
          <a:xfrm>
            <a:off x="3004898" y="2084329"/>
            <a:ext cx="5543357" cy="568036"/>
          </a:xfrm>
        </p:spPr>
        <p:txBody>
          <a:bodyPr>
            <a:normAutofit fontScale="90000"/>
          </a:bodyPr>
          <a:lstStyle/>
          <a:p>
            <a:r>
              <a:rPr lang="kk-KZ" dirty="0">
                <a:solidFill>
                  <a:schemeClr val="tx1"/>
                </a:solidFill>
                <a:latin typeface="Times New Roman" panose="02020603050405020304" pitchFamily="18" charset="0"/>
                <a:cs typeface="Times New Roman" panose="02020603050405020304" pitchFamily="18" charset="0"/>
              </a:rPr>
              <a:t>Ақпаратты тарату желілері</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6" name="Прямая со стрелкой 5">
            <a:extLst>
              <a:ext uri="{FF2B5EF4-FFF2-40B4-BE49-F238E27FC236}">
                <a16:creationId xmlns="" xmlns:a16="http://schemas.microsoft.com/office/drawing/2014/main" id="{2BFB5B96-A31E-42AD-A05A-F4BAA7162D62}"/>
              </a:ext>
            </a:extLst>
          </p:cNvPr>
          <p:cNvCxnSpPr/>
          <p:nvPr/>
        </p:nvCxnSpPr>
        <p:spPr>
          <a:xfrm flipH="1">
            <a:off x="3823855" y="2757054"/>
            <a:ext cx="720436" cy="554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Заголовок 1">
            <a:extLst>
              <a:ext uri="{FF2B5EF4-FFF2-40B4-BE49-F238E27FC236}">
                <a16:creationId xmlns="" xmlns:a16="http://schemas.microsoft.com/office/drawing/2014/main" id="{2A30D135-88F2-4579-A2F9-DA8C3999F73C}"/>
              </a:ext>
            </a:extLst>
          </p:cNvPr>
          <p:cNvSpPr txBox="1">
            <a:spLocks/>
          </p:cNvSpPr>
          <p:nvPr/>
        </p:nvSpPr>
        <p:spPr>
          <a:xfrm>
            <a:off x="2853266" y="3311236"/>
            <a:ext cx="1691025" cy="56803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dirty="0">
                <a:solidFill>
                  <a:schemeClr val="tx1"/>
                </a:solidFill>
                <a:latin typeface="Times New Roman" panose="02020603050405020304" pitchFamily="18" charset="0"/>
                <a:cs typeface="Times New Roman" panose="02020603050405020304" pitchFamily="18" charset="0"/>
              </a:rPr>
              <a:t>Сымды</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8" name="Прямая со стрелкой 7">
            <a:extLst>
              <a:ext uri="{FF2B5EF4-FFF2-40B4-BE49-F238E27FC236}">
                <a16:creationId xmlns="" xmlns:a16="http://schemas.microsoft.com/office/drawing/2014/main" id="{903D6A58-C618-413E-8153-380F0F666BAB}"/>
              </a:ext>
            </a:extLst>
          </p:cNvPr>
          <p:cNvCxnSpPr>
            <a:cxnSpLocks/>
          </p:cNvCxnSpPr>
          <p:nvPr/>
        </p:nvCxnSpPr>
        <p:spPr>
          <a:xfrm>
            <a:off x="6664036" y="2757054"/>
            <a:ext cx="720437" cy="554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Заголовок 1">
            <a:extLst>
              <a:ext uri="{FF2B5EF4-FFF2-40B4-BE49-F238E27FC236}">
                <a16:creationId xmlns="" xmlns:a16="http://schemas.microsoft.com/office/drawing/2014/main" id="{DEA0AE9D-09F3-44B6-A1B5-B4CFF0E8C6D3}"/>
              </a:ext>
            </a:extLst>
          </p:cNvPr>
          <p:cNvSpPr txBox="1">
            <a:spLocks/>
          </p:cNvSpPr>
          <p:nvPr/>
        </p:nvSpPr>
        <p:spPr>
          <a:xfrm>
            <a:off x="7024254" y="3311236"/>
            <a:ext cx="1691025" cy="56803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dirty="0">
                <a:solidFill>
                  <a:schemeClr val="tx1"/>
                </a:solidFill>
                <a:latin typeface="Times New Roman" panose="02020603050405020304" pitchFamily="18" charset="0"/>
                <a:cs typeface="Times New Roman" panose="02020603050405020304" pitchFamily="18" charset="0"/>
              </a:rPr>
              <a:t>Сымсыз</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397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ITU-T</a:t>
            </a: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60392160"/>
              </p:ext>
            </p:extLst>
          </p:nvPr>
        </p:nvGraphicFramePr>
        <p:xfrm>
          <a:off x="677334" y="1589315"/>
          <a:ext cx="9744076" cy="3779520"/>
        </p:xfrm>
        <a:graphic>
          <a:graphicData uri="http://schemas.openxmlformats.org/drawingml/2006/table">
            <a:tbl>
              <a:tblPr firstRow="1" bandRow="1">
                <a:tableStyleId>{5C22544A-7EE6-4342-B048-85BDC9FD1C3A}</a:tableStyleId>
              </a:tblPr>
              <a:tblGrid>
                <a:gridCol w="2436019"/>
                <a:gridCol w="2436019"/>
                <a:gridCol w="2436019"/>
                <a:gridCol w="2436019"/>
              </a:tblGrid>
              <a:tr h="370840">
                <a:tc>
                  <a:txBody>
                    <a:bodyPr/>
                    <a:lstStyle/>
                    <a:p>
                      <a:r>
                        <a:rPr lang="kk-KZ" dirty="0" smtClean="0">
                          <a:latin typeface="Times New Roman" panose="02020603050405020304" pitchFamily="18" charset="0"/>
                          <a:cs typeface="Times New Roman" panose="02020603050405020304" pitchFamily="18" charset="0"/>
                        </a:rPr>
                        <a:t>Толқын</a:t>
                      </a:r>
                      <a:r>
                        <a:rPr lang="kk-KZ" baseline="0" dirty="0" smtClean="0">
                          <a:latin typeface="Times New Roman" panose="02020603050405020304" pitchFamily="18" charset="0"/>
                          <a:cs typeface="Times New Roman" panose="02020603050405020304" pitchFamily="18" charset="0"/>
                        </a:rPr>
                        <a:t> ұзындығының диапазоны (нм)</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Орталық толқын ұзындығы,</a:t>
                      </a:r>
                      <a:r>
                        <a:rPr lang="kk-KZ" baseline="0" dirty="0" smtClean="0">
                          <a:latin typeface="Times New Roman" panose="02020603050405020304" pitchFamily="18" charset="0"/>
                          <a:cs typeface="Times New Roman" panose="02020603050405020304" pitchFamily="18" charset="0"/>
                        </a:rPr>
                        <a:t> нм</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Диапазонның белгіленуі</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Диапазонның</a:t>
                      </a:r>
                      <a:r>
                        <a:rPr lang="kk-KZ" baseline="0" dirty="0" smtClean="0">
                          <a:latin typeface="Times New Roman" panose="02020603050405020304" pitchFamily="18" charset="0"/>
                          <a:cs typeface="Times New Roman" panose="02020603050405020304" pitchFamily="18" charset="0"/>
                        </a:rPr>
                        <a:t> толық атауы</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kk-KZ" dirty="0" smtClean="0">
                          <a:latin typeface="Times New Roman" panose="02020603050405020304" pitchFamily="18" charset="0"/>
                          <a:cs typeface="Times New Roman" panose="02020603050405020304" pitchFamily="18" charset="0"/>
                        </a:rPr>
                        <a:t>780...860 </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820</a:t>
                      </a:r>
                      <a:endParaRPr lang="ru-RU" dirty="0">
                        <a:latin typeface="Times New Roman" panose="02020603050405020304" pitchFamily="18" charset="0"/>
                        <a:cs typeface="Times New Roman" panose="02020603050405020304" pitchFamily="18" charset="0"/>
                      </a:endParaRPr>
                    </a:p>
                  </a:txBody>
                  <a:tcPr/>
                </a:tc>
                <a:tc>
                  <a:txBody>
                    <a:bodyPr/>
                    <a:lstStyle/>
                    <a:p>
                      <a:endParaRPr lang="ru-RU">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Бірінші</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kk-KZ" dirty="0" smtClean="0">
                          <a:latin typeface="Times New Roman" panose="02020603050405020304" pitchFamily="18" charset="0"/>
                          <a:cs typeface="Times New Roman" panose="02020603050405020304" pitchFamily="18" charset="0"/>
                        </a:rPr>
                        <a:t>1260...1360</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1310</a:t>
                      </a:r>
                      <a:endParaRPr lang="ru-RU"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O</a:t>
                      </a:r>
                      <a:r>
                        <a:rPr lang="kk-KZ" dirty="0" smtClean="0">
                          <a:latin typeface="Times New Roman" panose="02020603050405020304" pitchFamily="18" charset="0"/>
                          <a:cs typeface="Times New Roman" panose="02020603050405020304" pitchFamily="18" charset="0"/>
                        </a:rPr>
                        <a:t>-</a:t>
                      </a:r>
                      <a:r>
                        <a:rPr lang="kk-KZ"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original</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Негізгі</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kk-KZ" dirty="0" smtClean="0">
                          <a:latin typeface="Times New Roman" panose="02020603050405020304" pitchFamily="18" charset="0"/>
                          <a:cs typeface="Times New Roman" panose="02020603050405020304" pitchFamily="18" charset="0"/>
                        </a:rPr>
                        <a:t>1360...1460</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1410</a:t>
                      </a:r>
                      <a:endParaRPr lang="ru-RU"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E- extended</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Кеңейтілген</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kk-KZ" dirty="0" smtClean="0">
                          <a:latin typeface="Times New Roman" panose="02020603050405020304" pitchFamily="18" charset="0"/>
                          <a:cs typeface="Times New Roman" panose="02020603050405020304" pitchFamily="18" charset="0"/>
                        </a:rPr>
                        <a:t>1460...1530</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1495</a:t>
                      </a:r>
                      <a:endParaRPr lang="ru-RU"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S- short wavelength</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Қысқа толқынды</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kk-KZ" dirty="0" smtClean="0">
                          <a:latin typeface="Times New Roman" panose="02020603050405020304" pitchFamily="18" charset="0"/>
                          <a:cs typeface="Times New Roman" panose="02020603050405020304" pitchFamily="18" charset="0"/>
                        </a:rPr>
                        <a:t>1530...1565</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1550</a:t>
                      </a:r>
                      <a:endParaRPr lang="ru-RU"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C-</a:t>
                      </a:r>
                      <a:r>
                        <a:rPr lang="en-US" baseline="0" dirty="0" smtClean="0">
                          <a:latin typeface="Times New Roman" panose="02020603050405020304" pitchFamily="18" charset="0"/>
                          <a:cs typeface="Times New Roman" panose="02020603050405020304" pitchFamily="18" charset="0"/>
                        </a:rPr>
                        <a:t> conventional</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Стандартты</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kk-KZ" dirty="0" smtClean="0">
                          <a:latin typeface="Times New Roman" panose="02020603050405020304" pitchFamily="18" charset="0"/>
                          <a:cs typeface="Times New Roman" panose="02020603050405020304" pitchFamily="18" charset="0"/>
                        </a:rPr>
                        <a:t>1565...1625</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1595</a:t>
                      </a:r>
                      <a:endParaRPr lang="ru-RU"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 long wavelength</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Ұзын толқынжы</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kk-KZ" dirty="0" smtClean="0">
                          <a:latin typeface="Times New Roman" panose="02020603050405020304" pitchFamily="18" charset="0"/>
                          <a:cs typeface="Times New Roman" panose="02020603050405020304" pitchFamily="18" charset="0"/>
                        </a:rPr>
                        <a:t>1625...1675</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1650</a:t>
                      </a:r>
                      <a:endParaRPr lang="ru-RU"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U- ultra-long </a:t>
                      </a:r>
                      <a:r>
                        <a:rPr lang="en-US" dirty="0" smtClean="0">
                          <a:latin typeface="Times New Roman" panose="02020603050405020304" pitchFamily="18" charset="0"/>
                          <a:cs typeface="Times New Roman" panose="02020603050405020304" pitchFamily="18" charset="0"/>
                        </a:rPr>
                        <a:t>wavelength</a:t>
                      </a:r>
                      <a:endParaRPr lang="ru-RU" dirty="0">
                        <a:latin typeface="Times New Roman" panose="02020603050405020304" pitchFamily="18" charset="0"/>
                        <a:cs typeface="Times New Roman" panose="02020603050405020304" pitchFamily="18" charset="0"/>
                      </a:endParaRPr>
                    </a:p>
                  </a:txBody>
                  <a:tcPr/>
                </a:tc>
                <a:tc>
                  <a:txBody>
                    <a:bodyPr/>
                    <a:lstStyle/>
                    <a:p>
                      <a:r>
                        <a:rPr lang="kk-KZ" dirty="0" smtClean="0">
                          <a:latin typeface="Times New Roman" panose="02020603050405020304" pitchFamily="18" charset="0"/>
                          <a:cs typeface="Times New Roman" panose="02020603050405020304" pitchFamily="18" charset="0"/>
                        </a:rPr>
                        <a:t>Аса ұзын толқынды</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83698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p:txBody>
          <a:bodyPr>
            <a:normAutofit/>
          </a:bodyPr>
          <a:lstStyle/>
          <a:p>
            <a:r>
              <a:rPr lang="en-US" sz="1800" b="1" dirty="0" smtClean="0">
                <a:latin typeface="Times New Roman" panose="02020603050405020304" pitchFamily="18" charset="0"/>
                <a:cs typeface="Times New Roman" panose="02020603050405020304" pitchFamily="18" charset="0"/>
              </a:rPr>
              <a:t>G.651.1- </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50/125мкм </a:t>
            </a:r>
            <a:r>
              <a:rPr lang="ru-RU" sz="1800" dirty="0" err="1">
                <a:latin typeface="Times New Roman" panose="02020603050405020304" pitchFamily="18" charset="0"/>
                <a:cs typeface="Times New Roman" panose="02020603050405020304" pitchFamily="18" charset="0"/>
              </a:rPr>
              <a:t>graded-index</a:t>
            </a:r>
            <a:r>
              <a:rPr lang="ru-RU"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MMF , </a:t>
            </a:r>
            <a:r>
              <a:rPr lang="ru-RU" sz="1800" dirty="0" smtClean="0">
                <a:latin typeface="Times New Roman" panose="02020603050405020304" pitchFamily="18" charset="0"/>
                <a:cs typeface="Times New Roman" panose="02020603050405020304" pitchFamily="18" charset="0"/>
              </a:rPr>
              <a:t>FTTH </a:t>
            </a:r>
            <a:r>
              <a:rPr lang="ru-RU" sz="1800" dirty="0" err="1" smtClean="0">
                <a:latin typeface="Times New Roman" panose="02020603050405020304" pitchFamily="18" charset="0"/>
                <a:cs typeface="Times New Roman" panose="02020603050405020304" pitchFamily="18" charset="0"/>
              </a:rPr>
              <a:t>жүйесі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үшін</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676553535"/>
              </p:ext>
            </p:extLst>
          </p:nvPr>
        </p:nvGraphicFramePr>
        <p:xfrm>
          <a:off x="677330" y="1376817"/>
          <a:ext cx="10730898" cy="4588555"/>
        </p:xfrm>
        <a:graphic>
          <a:graphicData uri="http://schemas.openxmlformats.org/drawingml/2006/table">
            <a:tbl>
              <a:tblPr firstRow="1" bandRow="1">
                <a:tableStyleId>{5C22544A-7EE6-4342-B048-85BDC9FD1C3A}</a:tableStyleId>
              </a:tblPr>
              <a:tblGrid>
                <a:gridCol w="1788483"/>
                <a:gridCol w="1788483"/>
                <a:gridCol w="1391761"/>
                <a:gridCol w="2185205"/>
                <a:gridCol w="1240167"/>
                <a:gridCol w="2336799"/>
              </a:tblGrid>
              <a:tr h="1375062">
                <a:tc>
                  <a:txBody>
                    <a:bodyPr/>
                    <a:lstStyle/>
                    <a:p>
                      <a:endParaRPr lang="ru-RU" dirty="0"/>
                    </a:p>
                  </a:txBody>
                  <a:tcPr marL="95250" marR="95250" marT="47625" marB="47625" anchor="ctr"/>
                </a:tc>
                <a:tc>
                  <a:txBody>
                    <a:bodyPr/>
                    <a:lstStyle/>
                    <a:p>
                      <a:pPr algn="ctr"/>
                      <a:r>
                        <a:rPr lang="ru-RU" b="1" dirty="0" err="1" smtClean="0">
                          <a:solidFill>
                            <a:srgbClr val="646466"/>
                          </a:solidFill>
                          <a:effectLst/>
                          <a:latin typeface="Times New Roman" panose="02020603050405020304" pitchFamily="18" charset="0"/>
                          <a:cs typeface="Times New Roman" panose="02020603050405020304" pitchFamily="18" charset="0"/>
                        </a:rPr>
                        <a:t>Өзекше</a:t>
                      </a:r>
                      <a:r>
                        <a:rPr lang="ru-RU" b="1" dirty="0" smtClean="0">
                          <a:solidFill>
                            <a:srgbClr val="646466"/>
                          </a:solidFill>
                          <a:effectLst/>
                          <a:latin typeface="Times New Roman" panose="02020603050405020304" pitchFamily="18" charset="0"/>
                          <a:cs typeface="Times New Roman" panose="02020603050405020304" pitchFamily="18" charset="0"/>
                        </a:rPr>
                        <a:t> мен </a:t>
                      </a:r>
                      <a:r>
                        <a:rPr lang="ru-RU" b="1" dirty="0" err="1" smtClean="0">
                          <a:solidFill>
                            <a:srgbClr val="646466"/>
                          </a:solidFill>
                          <a:effectLst/>
                          <a:latin typeface="Times New Roman" panose="02020603050405020304" pitchFamily="18" charset="0"/>
                          <a:cs typeface="Times New Roman" panose="02020603050405020304" pitchFamily="18" charset="0"/>
                        </a:rPr>
                        <a:t>қабықша</a:t>
                      </a:r>
                      <a:r>
                        <a:rPr lang="ru-RU" b="1" dirty="0" smtClean="0">
                          <a:solidFill>
                            <a:srgbClr val="646466"/>
                          </a:solidFill>
                          <a:effectLst/>
                          <a:latin typeface="Times New Roman" panose="02020603050405020304" pitchFamily="18" charset="0"/>
                          <a:cs typeface="Times New Roman" panose="02020603050405020304" pitchFamily="18" charset="0"/>
                        </a:rPr>
                        <a:t> </a:t>
                      </a:r>
                      <a:r>
                        <a:rPr lang="ru-RU" b="1" dirty="0" err="1" smtClean="0">
                          <a:solidFill>
                            <a:srgbClr val="646466"/>
                          </a:solidFill>
                          <a:effectLst/>
                          <a:latin typeface="Times New Roman" panose="02020603050405020304" pitchFamily="18" charset="0"/>
                          <a:cs typeface="Times New Roman" panose="02020603050405020304" pitchFamily="18" charset="0"/>
                        </a:rPr>
                        <a:t>диаметрлері</a:t>
                      </a:r>
                      <a:endParaRPr lang="ru-RU"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kk-KZ" b="1" dirty="0" smtClean="0">
                          <a:solidFill>
                            <a:srgbClr val="646466"/>
                          </a:solidFill>
                          <a:effectLst/>
                          <a:latin typeface="Times New Roman" panose="02020603050405020304" pitchFamily="18" charset="0"/>
                          <a:cs typeface="Times New Roman" panose="02020603050405020304" pitchFamily="18" charset="0"/>
                        </a:rPr>
                        <a:t>Макробренд</a:t>
                      </a:r>
                      <a:r>
                        <a:rPr lang="kk-KZ" b="1" baseline="0" dirty="0" smtClean="0">
                          <a:solidFill>
                            <a:srgbClr val="646466"/>
                          </a:solidFill>
                          <a:effectLst/>
                          <a:latin typeface="Times New Roman" panose="02020603050405020304" pitchFamily="18" charset="0"/>
                          <a:cs typeface="Times New Roman" panose="02020603050405020304" pitchFamily="18" charset="0"/>
                        </a:rPr>
                        <a:t> жоғалуы</a:t>
                      </a:r>
                      <a:endParaRPr lang="ru-RU"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b="1" dirty="0" err="1" smtClean="0">
                          <a:solidFill>
                            <a:srgbClr val="646466"/>
                          </a:solidFill>
                          <a:effectLst/>
                          <a:latin typeface="Times New Roman" panose="02020603050405020304" pitchFamily="18" charset="0"/>
                          <a:cs typeface="Times New Roman" panose="02020603050405020304" pitchFamily="18" charset="0"/>
                        </a:rPr>
                        <a:t>Сөну</a:t>
                      </a:r>
                      <a:endParaRPr lang="ru-RU"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b="1" dirty="0" err="1" smtClean="0">
                          <a:solidFill>
                            <a:srgbClr val="646466"/>
                          </a:solidFill>
                          <a:effectLst/>
                          <a:latin typeface="Times New Roman" panose="02020603050405020304" pitchFamily="18" charset="0"/>
                          <a:cs typeface="Times New Roman" panose="02020603050405020304" pitchFamily="18" charset="0"/>
                        </a:rPr>
                        <a:t>Толқын</a:t>
                      </a:r>
                      <a:r>
                        <a:rPr lang="ru-RU" b="1" dirty="0" smtClean="0">
                          <a:solidFill>
                            <a:srgbClr val="646466"/>
                          </a:solidFill>
                          <a:effectLst/>
                          <a:latin typeface="Times New Roman" panose="02020603050405020304" pitchFamily="18" charset="0"/>
                          <a:cs typeface="Times New Roman" panose="02020603050405020304" pitchFamily="18" charset="0"/>
                        </a:rPr>
                        <a:t> </a:t>
                      </a:r>
                      <a:r>
                        <a:rPr lang="ru-RU" b="1" dirty="0" err="1" smtClean="0">
                          <a:solidFill>
                            <a:srgbClr val="646466"/>
                          </a:solidFill>
                          <a:effectLst/>
                          <a:latin typeface="Times New Roman" panose="02020603050405020304" pitchFamily="18" charset="0"/>
                          <a:cs typeface="Times New Roman" panose="02020603050405020304" pitchFamily="18" charset="0"/>
                        </a:rPr>
                        <a:t>ұзындығы</a:t>
                      </a:r>
                      <a:endParaRPr lang="ru-RU"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b="1" dirty="0" err="1" smtClean="0">
                          <a:solidFill>
                            <a:srgbClr val="646466"/>
                          </a:solidFill>
                          <a:effectLst/>
                          <a:latin typeface="Times New Roman" panose="02020603050405020304" pitchFamily="18" charset="0"/>
                          <a:cs typeface="Times New Roman" panose="02020603050405020304" pitchFamily="18" charset="0"/>
                        </a:rPr>
                        <a:t>Қолданылуы</a:t>
                      </a:r>
                      <a:endParaRPr lang="ru-RU"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r>
              <a:tr h="3213493">
                <a:tc>
                  <a:txBody>
                    <a:bodyPr/>
                    <a:lstStyle/>
                    <a:p>
                      <a:pPr algn="ctr"/>
                      <a:r>
                        <a:rPr lang="en-US" dirty="0">
                          <a:solidFill>
                            <a:srgbClr val="19191A"/>
                          </a:solidFill>
                          <a:effectLst/>
                          <a:latin typeface="Times New Roman" panose="02020603050405020304" pitchFamily="18" charset="0"/>
                          <a:cs typeface="Times New Roman" panose="02020603050405020304" pitchFamily="18" charset="0"/>
                        </a:rPr>
                        <a:t>G.651.1</a:t>
                      </a:r>
                    </a:p>
                  </a:txBody>
                  <a:tcPr marL="57150" marR="57150" marT="114300" marB="114300" anchor="ctr"/>
                </a:tc>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125 ±2 µm; 50 ±3 µm</a:t>
                      </a:r>
                    </a:p>
                  </a:txBody>
                  <a:tcPr marL="57150" marR="57150" marT="114300" marB="114300" anchor="ctr"/>
                </a:tc>
                <a:tc>
                  <a:txBody>
                    <a:bodyPr/>
                    <a:lstStyle/>
                    <a:p>
                      <a:pPr algn="ctr"/>
                      <a:r>
                        <a:rPr lang="en-US" dirty="0">
                          <a:solidFill>
                            <a:srgbClr val="19191A"/>
                          </a:solidFill>
                          <a:effectLst/>
                          <a:latin typeface="Times New Roman" panose="02020603050405020304" pitchFamily="18" charset="0"/>
                          <a:cs typeface="Times New Roman" panose="02020603050405020304" pitchFamily="18" charset="0"/>
                        </a:rPr>
                        <a:t>15 mm</a:t>
                      </a:r>
                    </a:p>
                  </a:txBody>
                  <a:tcPr marL="57150" marR="57150" marT="114300" marB="114300" anchor="ctr"/>
                </a:tc>
                <a:tc>
                  <a:txBody>
                    <a:bodyPr/>
                    <a:lstStyle/>
                    <a:p>
                      <a:pPr algn="ctr"/>
                      <a:r>
                        <a:rPr lang="en-US" dirty="0">
                          <a:solidFill>
                            <a:srgbClr val="19191A"/>
                          </a:solidFill>
                          <a:effectLst/>
                          <a:latin typeface="Times New Roman" panose="02020603050405020304" pitchFamily="18" charset="0"/>
                          <a:cs typeface="Times New Roman" panose="02020603050405020304" pitchFamily="18" charset="0"/>
                        </a:rPr>
                        <a:t>Max at 850 nm: 1 dB</a:t>
                      </a:r>
                      <a:br>
                        <a:rPr lang="en-US" dirty="0">
                          <a:solidFill>
                            <a:srgbClr val="19191A"/>
                          </a:solidFill>
                          <a:effectLst/>
                          <a:latin typeface="Times New Roman" panose="02020603050405020304" pitchFamily="18" charset="0"/>
                          <a:cs typeface="Times New Roman" panose="02020603050405020304" pitchFamily="18" charset="0"/>
                        </a:rPr>
                      </a:br>
                      <a:r>
                        <a:rPr lang="en-US" dirty="0">
                          <a:solidFill>
                            <a:srgbClr val="19191A"/>
                          </a:solidFill>
                          <a:effectLst/>
                          <a:latin typeface="Times New Roman" panose="02020603050405020304" pitchFamily="18" charset="0"/>
                          <a:cs typeface="Times New Roman" panose="02020603050405020304" pitchFamily="18" charset="0"/>
                        </a:rPr>
                        <a:t>Max at 1300 nm: 1 dB</a:t>
                      </a:r>
                      <a:br>
                        <a:rPr lang="en-US" dirty="0">
                          <a:solidFill>
                            <a:srgbClr val="19191A"/>
                          </a:solidFill>
                          <a:effectLst/>
                          <a:latin typeface="Times New Roman" panose="02020603050405020304" pitchFamily="18" charset="0"/>
                          <a:cs typeface="Times New Roman" panose="02020603050405020304" pitchFamily="18" charset="0"/>
                        </a:rPr>
                      </a:br>
                      <a:r>
                        <a:rPr lang="en-US" dirty="0">
                          <a:solidFill>
                            <a:srgbClr val="19191A"/>
                          </a:solidFill>
                          <a:effectLst/>
                          <a:latin typeface="Times New Roman" panose="02020603050405020304" pitchFamily="18" charset="0"/>
                          <a:cs typeface="Times New Roman" panose="02020603050405020304" pitchFamily="18" charset="0"/>
                        </a:rPr>
                        <a:t>Max at 850 nm: 3.5 dB/km</a:t>
                      </a:r>
                      <a:br>
                        <a:rPr lang="en-US" dirty="0">
                          <a:solidFill>
                            <a:srgbClr val="19191A"/>
                          </a:solidFill>
                          <a:effectLst/>
                          <a:latin typeface="Times New Roman" panose="02020603050405020304" pitchFamily="18" charset="0"/>
                          <a:cs typeface="Times New Roman" panose="02020603050405020304" pitchFamily="18" charset="0"/>
                        </a:rPr>
                      </a:br>
                      <a:r>
                        <a:rPr lang="en-US" dirty="0">
                          <a:solidFill>
                            <a:srgbClr val="19191A"/>
                          </a:solidFill>
                          <a:effectLst/>
                          <a:latin typeface="Times New Roman" panose="02020603050405020304" pitchFamily="18" charset="0"/>
                          <a:cs typeface="Times New Roman" panose="02020603050405020304" pitchFamily="18" charset="0"/>
                        </a:rPr>
                        <a:t>Max at 1300 nm: 1.0 dB/km</a:t>
                      </a:r>
                    </a:p>
                  </a:txBody>
                  <a:tcPr marL="57150" marR="57150" marT="114300" marB="114300" anchor="ctr"/>
                </a:tc>
                <a:tc>
                  <a:txBody>
                    <a:bodyPr/>
                    <a:lstStyle/>
                    <a:p>
                      <a:pPr algn="ctr"/>
                      <a:r>
                        <a:rPr lang="en-US" dirty="0">
                          <a:solidFill>
                            <a:srgbClr val="19191A"/>
                          </a:solidFill>
                          <a:effectLst/>
                          <a:latin typeface="Times New Roman" panose="02020603050405020304" pitchFamily="18" charset="0"/>
                          <a:cs typeface="Times New Roman" panose="02020603050405020304" pitchFamily="18" charset="0"/>
                        </a:rPr>
                        <a:t>850 nm;</a:t>
                      </a:r>
                      <a:br>
                        <a:rPr lang="en-US" dirty="0">
                          <a:solidFill>
                            <a:srgbClr val="19191A"/>
                          </a:solidFill>
                          <a:effectLst/>
                          <a:latin typeface="Times New Roman" panose="02020603050405020304" pitchFamily="18" charset="0"/>
                          <a:cs typeface="Times New Roman" panose="02020603050405020304" pitchFamily="18" charset="0"/>
                        </a:rPr>
                      </a:br>
                      <a:r>
                        <a:rPr lang="en-US" dirty="0">
                          <a:solidFill>
                            <a:srgbClr val="19191A"/>
                          </a:solidFill>
                          <a:effectLst/>
                          <a:latin typeface="Times New Roman" panose="02020603050405020304" pitchFamily="18" charset="0"/>
                          <a:cs typeface="Times New Roman" panose="02020603050405020304" pitchFamily="18" charset="0"/>
                        </a:rPr>
                        <a:t>1300 nm</a:t>
                      </a:r>
                    </a:p>
                  </a:txBody>
                  <a:tcPr marL="57150" marR="57150" marT="114300" marB="114300" anchor="ctr"/>
                </a:tc>
                <a:tc>
                  <a:txBody>
                    <a:bodyPr/>
                    <a:lstStyle/>
                    <a:p>
                      <a:pPr algn="ctr"/>
                      <a:r>
                        <a:rPr lang="en-US" dirty="0" smtClean="0">
                          <a:solidFill>
                            <a:srgbClr val="19191A"/>
                          </a:solidFill>
                          <a:effectLst/>
                          <a:latin typeface="Times New Roman" panose="02020603050405020304" pitchFamily="18" charset="0"/>
                          <a:cs typeface="Times New Roman" panose="02020603050405020304" pitchFamily="18" charset="0"/>
                        </a:rPr>
                        <a:t>FTTH </a:t>
                      </a:r>
                      <a:r>
                        <a:rPr lang="ru-RU" dirty="0" err="1" smtClean="0">
                          <a:solidFill>
                            <a:srgbClr val="19191A"/>
                          </a:solidFill>
                          <a:effectLst/>
                          <a:latin typeface="Times New Roman" panose="02020603050405020304" pitchFamily="18" charset="0"/>
                          <a:cs typeface="Times New Roman" panose="02020603050405020304" pitchFamily="18" charset="0"/>
                        </a:rPr>
                        <a:t>және</a:t>
                      </a:r>
                      <a:r>
                        <a:rPr lang="ru-RU" dirty="0" smtClean="0">
                          <a:solidFill>
                            <a:srgbClr val="19191A"/>
                          </a:solidFill>
                          <a:effectLst/>
                          <a:latin typeface="Times New Roman" panose="02020603050405020304" pitchFamily="18" charset="0"/>
                          <a:cs typeface="Times New Roman" panose="02020603050405020304" pitchFamily="18" charset="0"/>
                        </a:rPr>
                        <a:t> </a:t>
                      </a:r>
                      <a:r>
                        <a:rPr lang="en-US" dirty="0" smtClean="0">
                          <a:solidFill>
                            <a:srgbClr val="19191A"/>
                          </a:solidFill>
                          <a:effectLst/>
                          <a:latin typeface="Times New Roman" panose="02020603050405020304" pitchFamily="18" charset="0"/>
                          <a:cs typeface="Times New Roman" panose="02020603050405020304" pitchFamily="18" charset="0"/>
                        </a:rPr>
                        <a:t>FTTX </a:t>
                      </a:r>
                      <a:r>
                        <a:rPr lang="ru-RU" dirty="0" err="1" smtClean="0">
                          <a:solidFill>
                            <a:srgbClr val="19191A"/>
                          </a:solidFill>
                          <a:effectLst/>
                          <a:latin typeface="Times New Roman" panose="02020603050405020304" pitchFamily="18" charset="0"/>
                          <a:cs typeface="Times New Roman" panose="02020603050405020304" pitchFamily="18" charset="0"/>
                        </a:rPr>
                        <a:t>архитектураларын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қолдау</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белгілі</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бір</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орталарда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жеткізу</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желілері</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үшін</a:t>
                      </a:r>
                      <a:r>
                        <a:rPr lang="ru-RU" dirty="0" smtClean="0">
                          <a:solidFill>
                            <a:srgbClr val="19191A"/>
                          </a:solidFill>
                          <a:effectLst/>
                          <a:latin typeface="Times New Roman" panose="02020603050405020304" pitchFamily="18" charset="0"/>
                          <a:cs typeface="Times New Roman" panose="02020603050405020304" pitchFamily="18" charset="0"/>
                        </a:rPr>
                        <a:t> кварц </a:t>
                      </a:r>
                      <a:r>
                        <a:rPr lang="en-US" dirty="0" smtClean="0">
                          <a:solidFill>
                            <a:srgbClr val="19191A"/>
                          </a:solidFill>
                          <a:effectLst/>
                          <a:latin typeface="Times New Roman" panose="02020603050405020304" pitchFamily="18" charset="0"/>
                          <a:cs typeface="Times New Roman" panose="02020603050405020304" pitchFamily="18" charset="0"/>
                        </a:rPr>
                        <a:t>MMF</a:t>
                      </a:r>
                      <a:r>
                        <a:rPr lang="en-US" baseline="0"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пайдалану</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туралы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ұсыныс</a:t>
                      </a:r>
                      <a:r>
                        <a:rPr lang="ru-RU" dirty="0" smtClean="0">
                          <a:solidFill>
                            <a:srgbClr val="19191A"/>
                          </a:solidFill>
                          <a:effectLst/>
                          <a:latin typeface="Times New Roman" panose="02020603050405020304" pitchFamily="18" charset="0"/>
                          <a:cs typeface="Times New Roman" panose="02020603050405020304" pitchFamily="18" charset="0"/>
                        </a:rPr>
                        <a:t>..</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bl>
          </a:graphicData>
        </a:graphic>
      </p:graphicFrame>
    </p:spTree>
    <p:extLst>
      <p:ext uri="{BB962C8B-B14F-4D97-AF65-F5344CB8AC3E}">
        <p14:creationId xmlns:p14="http://schemas.microsoft.com/office/powerpoint/2010/main" val="280599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p:txBody>
          <a:bodyPr>
            <a:normAutofit/>
          </a:bodyPr>
          <a:lstStyle/>
          <a:p>
            <a:r>
              <a:rPr lang="en-US" sz="1800" dirty="0" smtClean="0">
                <a:latin typeface="Times New Roman" panose="02020603050405020304" pitchFamily="18" charset="0"/>
                <a:cs typeface="Times New Roman" panose="02020603050405020304" pitchFamily="18" charset="0"/>
              </a:rPr>
              <a:t>G.65</a:t>
            </a:r>
            <a:r>
              <a:rPr lang="kk-KZ" sz="1800" dirty="0" smtClean="0">
                <a:latin typeface="Times New Roman" panose="02020603050405020304" pitchFamily="18" charset="0"/>
                <a:cs typeface="Times New Roman" panose="02020603050405020304" pitchFamily="18" charset="0"/>
              </a:rPr>
              <a:t>2- </a:t>
            </a:r>
            <a:r>
              <a:rPr lang="en-US" sz="1800" dirty="0">
                <a:latin typeface="Times New Roman" panose="02020603050405020304" pitchFamily="18" charset="0"/>
                <a:cs typeface="Times New Roman" panose="02020603050405020304" pitchFamily="18" charset="0"/>
              </a:rPr>
              <a:t>CWDM </a:t>
            </a:r>
            <a:r>
              <a:rPr lang="kk-KZ" sz="1800" dirty="0">
                <a:latin typeface="Times New Roman" panose="02020603050405020304" pitchFamily="18" charset="0"/>
                <a:cs typeface="Times New Roman" panose="02020603050405020304" pitchFamily="18" charset="0"/>
              </a:rPr>
              <a:t>жүйелеріне арналған Стандартты </a:t>
            </a:r>
            <a:r>
              <a:rPr lang="en-US" sz="1800" dirty="0" smtClean="0">
                <a:latin typeface="Times New Roman" panose="02020603050405020304" pitchFamily="18" charset="0"/>
                <a:cs typeface="Times New Roman" panose="02020603050405020304" pitchFamily="18" charset="0"/>
              </a:rPr>
              <a:t>SMF</a:t>
            </a:r>
            <a:endParaRPr lang="ru-RU" sz="18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32729023"/>
              </p:ext>
            </p:extLst>
          </p:nvPr>
        </p:nvGraphicFramePr>
        <p:xfrm>
          <a:off x="488648" y="1101046"/>
          <a:ext cx="10484152" cy="5506434"/>
        </p:xfrm>
        <a:graphic>
          <a:graphicData uri="http://schemas.openxmlformats.org/drawingml/2006/table">
            <a:tbl>
              <a:tblPr firstRow="1" bandRow="1">
                <a:tableStyleId>{5C22544A-7EE6-4342-B048-85BDC9FD1C3A}</a:tableStyleId>
              </a:tblPr>
              <a:tblGrid>
                <a:gridCol w="2621038"/>
                <a:gridCol w="2621038"/>
                <a:gridCol w="2621038"/>
                <a:gridCol w="2621038"/>
              </a:tblGrid>
              <a:tr h="366048">
                <a:tc>
                  <a:txBody>
                    <a:bodyPr/>
                    <a:lstStyle/>
                    <a:p>
                      <a:pPr algn="ctr"/>
                      <a:r>
                        <a:rPr lang="ru-RU" sz="1200" b="1" dirty="0">
                          <a:solidFill>
                            <a:srgbClr val="646466"/>
                          </a:solidFill>
                          <a:effectLst/>
                          <a:latin typeface="Times New Roman" panose="02020603050405020304" pitchFamily="18" charset="0"/>
                          <a:cs typeface="Times New Roman" panose="02020603050405020304" pitchFamily="18" charset="0"/>
                        </a:rPr>
                        <a:t> </a:t>
                      </a:r>
                    </a:p>
                  </a:txBody>
                  <a:tcPr marL="95250" marR="95250" marT="47625" marB="47625" anchor="ctr"/>
                </a:tc>
                <a:tc>
                  <a:txBody>
                    <a:bodyPr/>
                    <a:lstStyle/>
                    <a:p>
                      <a:pPr algn="ctr"/>
                      <a:r>
                        <a:rPr lang="kk-KZ" sz="1200" b="1" dirty="0" smtClean="0">
                          <a:solidFill>
                            <a:srgbClr val="646466"/>
                          </a:solidFill>
                          <a:effectLst/>
                          <a:latin typeface="Times New Roman" panose="02020603050405020304" pitchFamily="18" charset="0"/>
                          <a:cs typeface="Times New Roman" panose="02020603050405020304" pitchFamily="18" charset="0"/>
                        </a:rPr>
                        <a:t>Сипаттамалары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Қамтитын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толқын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ұзындығы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Қолданылуы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r>
              <a:tr h="1244313">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G.652.A</a:t>
                      </a:r>
                    </a:p>
                  </a:txBody>
                  <a:tcPr marL="57150" marR="57150" marT="114300" marB="114300" anchor="ctr"/>
                </a:tc>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Max PMDQ=0.5 ps/√ km</a:t>
                      </a: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O </a:t>
                      </a:r>
                      <a:r>
                        <a:rPr lang="kk-KZ" sz="1200" dirty="0"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a:solidFill>
                            <a:srgbClr val="19191A"/>
                          </a:solidFill>
                          <a:effectLst/>
                          <a:latin typeface="Times New Roman" panose="02020603050405020304" pitchFamily="18" charset="0"/>
                          <a:cs typeface="Times New Roman" panose="02020603050405020304" pitchFamily="18" charset="0"/>
                        </a:rPr>
                        <a:t>C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ITU-T G. 957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G. 691-</a:t>
                      </a:r>
                      <a:r>
                        <a:rPr lang="ru-RU" sz="1200" dirty="0" smtClean="0">
                          <a:solidFill>
                            <a:srgbClr val="19191A"/>
                          </a:solidFill>
                          <a:effectLst/>
                          <a:latin typeface="Times New Roman" panose="02020603050405020304" pitchFamily="18" charset="0"/>
                          <a:cs typeface="Times New Roman" panose="02020603050405020304" pitchFamily="18" charset="0"/>
                        </a:rPr>
                        <a:t>де </a:t>
                      </a:r>
                      <a:r>
                        <a:rPr lang="en-US" sz="1200" dirty="0" smtClean="0">
                          <a:solidFill>
                            <a:srgbClr val="19191A"/>
                          </a:solidFill>
                          <a:effectLst/>
                          <a:latin typeface="Times New Roman" panose="02020603050405020304" pitchFamily="18" charset="0"/>
                          <a:cs typeface="Times New Roman" panose="02020603050405020304" pitchFamily="18" charset="0"/>
                        </a:rPr>
                        <a:t>STM-16-</a:t>
                      </a:r>
                      <a:r>
                        <a:rPr lang="ru-RU" sz="1200" dirty="0" err="1" smtClean="0">
                          <a:solidFill>
                            <a:srgbClr val="19191A"/>
                          </a:solidFill>
                          <a:effectLst/>
                          <a:latin typeface="Times New Roman" panose="02020603050405020304" pitchFamily="18" charset="0"/>
                          <a:cs typeface="Times New Roman" panose="02020603050405020304" pitchFamily="18" charset="0"/>
                        </a:rPr>
                        <a:t>ға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сондай-ақ</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ITU-T G. 693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10 Гбит/с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a:t>
                      </a:r>
                      <a:r>
                        <a:rPr lang="ru-RU" sz="1200" dirty="0" smtClean="0">
                          <a:solidFill>
                            <a:srgbClr val="19191A"/>
                          </a:solidFill>
                          <a:effectLst/>
                          <a:latin typeface="Times New Roman" panose="02020603050405020304" pitchFamily="18" charset="0"/>
                          <a:cs typeface="Times New Roman" panose="02020603050405020304" pitchFamily="18" charset="0"/>
                        </a:rPr>
                        <a:t> 40 км (</a:t>
                      </a:r>
                      <a:r>
                        <a:rPr lang="en-US" sz="1200" dirty="0" smtClean="0">
                          <a:solidFill>
                            <a:srgbClr val="19191A"/>
                          </a:solidFill>
                          <a:effectLst/>
                          <a:latin typeface="Times New Roman" panose="02020603050405020304" pitchFamily="18" charset="0"/>
                          <a:cs typeface="Times New Roman" panose="02020603050405020304" pitchFamily="18" charset="0"/>
                        </a:rPr>
                        <a:t>Ethernet)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STM-256 </a:t>
                      </a:r>
                      <a:r>
                        <a:rPr lang="ru-RU" sz="1200" dirty="0" err="1" smtClean="0">
                          <a:solidFill>
                            <a:srgbClr val="19191A"/>
                          </a:solidFill>
                          <a:effectLst/>
                          <a:latin typeface="Times New Roman" panose="02020603050405020304" pitchFamily="18" charset="0"/>
                          <a:cs typeface="Times New Roman" panose="02020603050405020304" pitchFamily="18" charset="0"/>
                        </a:rPr>
                        <a:t>сияқты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қосымшаларды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қолдау</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244313">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G.652.B</a:t>
                      </a:r>
                    </a:p>
                  </a:txBody>
                  <a:tcPr marL="57150" marR="57150" marT="114300" marB="114300" anchor="ctr"/>
                </a:tc>
                <a:tc>
                  <a:txBody>
                    <a:bodyPr/>
                    <a:lstStyle/>
                    <a:p>
                      <a:pPr algn="ctr"/>
                      <a:r>
                        <a:rPr lang="ru-RU" sz="1200" dirty="0" smtClean="0">
                          <a:solidFill>
                            <a:srgbClr val="19191A"/>
                          </a:solidFill>
                          <a:effectLst/>
                          <a:latin typeface="Times New Roman" panose="02020603050405020304" pitchFamily="18" charset="0"/>
                          <a:cs typeface="Times New Roman" panose="02020603050405020304" pitchFamily="18" charset="0"/>
                        </a:rPr>
                        <a:t>1625 </a:t>
                      </a:r>
                      <a:r>
                        <a:rPr lang="ru-RU" sz="1200" dirty="0" err="1" smtClean="0">
                          <a:solidFill>
                            <a:srgbClr val="19191A"/>
                          </a:solidFill>
                          <a:effectLst/>
                          <a:latin typeface="Times New Roman" panose="02020603050405020304" pitchFamily="18" charset="0"/>
                          <a:cs typeface="Times New Roman" panose="02020603050405020304" pitchFamily="18" charset="0"/>
                        </a:rPr>
                        <a:t>nm</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kk-KZ" sz="1200" dirty="0" smtClean="0">
                          <a:solidFill>
                            <a:srgbClr val="19191A"/>
                          </a:solidFill>
                          <a:effectLst/>
                          <a:latin typeface="Times New Roman" panose="02020603050405020304" pitchFamily="18" charset="0"/>
                          <a:cs typeface="Times New Roman" panose="02020603050405020304" pitchFamily="18" charset="0"/>
                        </a:rPr>
                        <a:t>толқын ұзындығы үшін </a:t>
                      </a:r>
                      <a:r>
                        <a:rPr lang="ru-RU" sz="1200" dirty="0" err="1" smtClean="0">
                          <a:solidFill>
                            <a:srgbClr val="19191A"/>
                          </a:solidFill>
                          <a:effectLst/>
                          <a:latin typeface="Times New Roman" panose="02020603050405020304" pitchFamily="18" charset="0"/>
                          <a:cs typeface="Times New Roman" panose="02020603050405020304" pitchFamily="18" charset="0"/>
                        </a:rPr>
                        <a:t>максималды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сөну</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көрсетілген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Max</a:t>
                      </a:r>
                      <a:r>
                        <a:rPr lang="ru-RU" sz="1200" dirty="0">
                          <a:solidFill>
                            <a:srgbClr val="19191A"/>
                          </a:solidFill>
                          <a:effectLst/>
                          <a:latin typeface="Times New Roman" panose="02020603050405020304" pitchFamily="18" charset="0"/>
                          <a:cs typeface="Times New Roman" panose="02020603050405020304" pitchFamily="18" charset="0"/>
                        </a:rPr>
                        <a:t> PMDQ=0.2 </a:t>
                      </a:r>
                      <a:r>
                        <a:rPr lang="ru-RU" sz="1200" dirty="0" err="1">
                          <a:solidFill>
                            <a:srgbClr val="19191A"/>
                          </a:solidFill>
                          <a:effectLst/>
                          <a:latin typeface="Times New Roman" panose="02020603050405020304" pitchFamily="18" charset="0"/>
                          <a:cs typeface="Times New Roman" panose="02020603050405020304" pitchFamily="18" charset="0"/>
                        </a:rPr>
                        <a:t>ps</a:t>
                      </a:r>
                      <a:r>
                        <a:rPr lang="ru-RU" sz="1200" dirty="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km</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ru-RU" sz="1200" dirty="0">
                          <a:solidFill>
                            <a:srgbClr val="19191A"/>
                          </a:solidFill>
                          <a:effectLst/>
                          <a:latin typeface="Times New Roman" panose="02020603050405020304" pitchFamily="18" charset="0"/>
                          <a:cs typeface="Times New Roman" panose="02020603050405020304" pitchFamily="18" charset="0"/>
                        </a:rPr>
                        <a:t>O, C </a:t>
                      </a:r>
                      <a:r>
                        <a:rPr lang="kk-KZ" sz="1200" dirty="0"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a:solidFill>
                            <a:srgbClr val="19191A"/>
                          </a:solidFill>
                          <a:effectLst/>
                          <a:latin typeface="Times New Roman" panose="02020603050405020304" pitchFamily="18" charset="0"/>
                          <a:cs typeface="Times New Roman" panose="02020603050405020304" pitchFamily="18" charset="0"/>
                        </a:rPr>
                        <a:t>L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STM-64-</a:t>
                      </a:r>
                      <a:r>
                        <a:rPr lang="ru-RU" sz="1200" dirty="0" err="1" smtClean="0">
                          <a:solidFill>
                            <a:srgbClr val="19191A"/>
                          </a:solidFill>
                          <a:effectLst/>
                          <a:latin typeface="Times New Roman" panose="02020603050405020304" pitchFamily="18" charset="0"/>
                          <a:cs typeface="Times New Roman" panose="02020603050405020304" pitchFamily="18" charset="0"/>
                        </a:rPr>
                        <a:t>ке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жоғары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жылдамдықты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қосымшаларды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қолдайды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мысалы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ITU-T G. 691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G. 692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STM-256-</a:t>
                      </a:r>
                      <a:r>
                        <a:rPr lang="ru-RU" sz="1200" dirty="0" smtClean="0">
                          <a:solidFill>
                            <a:srgbClr val="19191A"/>
                          </a:solidFill>
                          <a:effectLst/>
                          <a:latin typeface="Times New Roman" panose="02020603050405020304" pitchFamily="18" charset="0"/>
                          <a:cs typeface="Times New Roman" panose="02020603050405020304" pitchFamily="18" charset="0"/>
                        </a:rPr>
                        <a:t>да </a:t>
                      </a:r>
                      <a:r>
                        <a:rPr lang="en-US" sz="1200" dirty="0" smtClean="0">
                          <a:solidFill>
                            <a:srgbClr val="19191A"/>
                          </a:solidFill>
                          <a:effectLst/>
                          <a:latin typeface="Times New Roman" panose="02020603050405020304" pitchFamily="18" charset="0"/>
                          <a:cs typeface="Times New Roman" panose="02020603050405020304" pitchFamily="18" charset="0"/>
                        </a:rPr>
                        <a:t>ITU-T G. 693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G. 959.1 </a:t>
                      </a:r>
                      <a:r>
                        <a:rPr lang="ru-RU" sz="1200" dirty="0" err="1" smtClean="0">
                          <a:solidFill>
                            <a:srgbClr val="19191A"/>
                          </a:solidFill>
                          <a:effectLst/>
                          <a:latin typeface="Times New Roman" panose="02020603050405020304" pitchFamily="18" charset="0"/>
                          <a:cs typeface="Times New Roman" panose="02020603050405020304" pitchFamily="18" charset="0"/>
                        </a:rPr>
                        <a:t>қосымшалары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244313">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G.652.C</a:t>
                      </a:r>
                    </a:p>
                  </a:txBody>
                  <a:tcPr marL="57150" marR="57150" marT="114300" marB="114300" anchor="ctr"/>
                </a:tc>
                <a:tc>
                  <a:txBody>
                    <a:bodyPr/>
                    <a:lstStyle/>
                    <a:p>
                      <a:pPr algn="ctr"/>
                      <a:r>
                        <a:rPr lang="ru-RU" sz="1200" dirty="0" smtClean="0">
                          <a:solidFill>
                            <a:srgbClr val="19191A"/>
                          </a:solidFill>
                          <a:effectLst/>
                          <a:latin typeface="Times New Roman" panose="02020603050405020304" pitchFamily="18" charset="0"/>
                          <a:cs typeface="Times New Roman" panose="02020603050405020304" pitchFamily="18" charset="0"/>
                        </a:rPr>
                        <a:t>1383 </a:t>
                      </a:r>
                      <a:r>
                        <a:rPr lang="en-US" sz="1200" dirty="0" smtClean="0">
                          <a:solidFill>
                            <a:srgbClr val="19191A"/>
                          </a:solidFill>
                          <a:effectLst/>
                          <a:latin typeface="Times New Roman" panose="02020603050405020304" pitchFamily="18" charset="0"/>
                          <a:cs typeface="Times New Roman" panose="02020603050405020304" pitchFamily="18" charset="0"/>
                        </a:rPr>
                        <a:t>nm</a:t>
                      </a:r>
                      <a:r>
                        <a:rPr lang="kk-KZ" sz="1200" dirty="0" smtClean="0">
                          <a:solidFill>
                            <a:srgbClr val="19191A"/>
                          </a:solidFill>
                          <a:effectLst/>
                          <a:latin typeface="Times New Roman" panose="02020603050405020304" pitchFamily="18" charset="0"/>
                          <a:cs typeface="Times New Roman" panose="02020603050405020304" pitchFamily="18" charset="0"/>
                        </a:rPr>
                        <a:t> толқын ұзындығы үшін максималды сөну көрсетілген </a:t>
                      </a:r>
                      <a:r>
                        <a:rPr lang="en-US" sz="1200" dirty="0" smtClean="0">
                          <a:solidFill>
                            <a:srgbClr val="19191A"/>
                          </a:solidFill>
                          <a:effectLst/>
                          <a:latin typeface="Times New Roman" panose="02020603050405020304" pitchFamily="18" charset="0"/>
                          <a:cs typeface="Times New Roman" panose="02020603050405020304" pitchFamily="18" charset="0"/>
                        </a:rPr>
                        <a:t>(equal </a:t>
                      </a:r>
                      <a:r>
                        <a:rPr lang="en-US" sz="1200" dirty="0">
                          <a:solidFill>
                            <a:srgbClr val="19191A"/>
                          </a:solidFill>
                          <a:effectLst/>
                          <a:latin typeface="Times New Roman" panose="02020603050405020304" pitchFamily="18" charset="0"/>
                          <a:cs typeface="Times New Roman" panose="02020603050405020304" pitchFamily="18" charset="0"/>
                        </a:rPr>
                        <a:t>or lower than 1310 nm). Max PMDQ=0.5 </a:t>
                      </a:r>
                      <a:r>
                        <a:rPr lang="en-US" sz="1200" dirty="0" err="1">
                          <a:solidFill>
                            <a:srgbClr val="19191A"/>
                          </a:solidFill>
                          <a:effectLst/>
                          <a:latin typeface="Times New Roman" panose="02020603050405020304" pitchFamily="18" charset="0"/>
                          <a:cs typeface="Times New Roman" panose="02020603050405020304" pitchFamily="18" charset="0"/>
                        </a:rPr>
                        <a:t>ps</a:t>
                      </a:r>
                      <a:r>
                        <a:rPr lang="en-US" sz="1200" dirty="0">
                          <a:solidFill>
                            <a:srgbClr val="19191A"/>
                          </a:solidFill>
                          <a:effectLst/>
                          <a:latin typeface="Times New Roman" panose="02020603050405020304" pitchFamily="18" charset="0"/>
                          <a:cs typeface="Times New Roman" panose="02020603050405020304" pitchFamily="18" charset="0"/>
                        </a:rPr>
                        <a:t>/√ km</a:t>
                      </a: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O, E, S, C </a:t>
                      </a:r>
                      <a:r>
                        <a:rPr lang="kk-KZ" sz="1200" dirty="0"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a:solidFill>
                            <a:srgbClr val="19191A"/>
                          </a:solidFill>
                          <a:effectLst/>
                          <a:latin typeface="Times New Roman" panose="02020603050405020304" pitchFamily="18" charset="0"/>
                          <a:cs typeface="Times New Roman" panose="02020603050405020304" pitchFamily="18" charset="0"/>
                        </a:rPr>
                        <a:t>L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G. 652.A, </a:t>
                      </a:r>
                      <a:r>
                        <a:rPr lang="ru-RU" sz="1200" dirty="0" err="1" smtClean="0">
                          <a:solidFill>
                            <a:srgbClr val="19191A"/>
                          </a:solidFill>
                          <a:effectLst/>
                          <a:latin typeface="Times New Roman" panose="02020603050405020304" pitchFamily="18" charset="0"/>
                          <a:cs typeface="Times New Roman" panose="02020603050405020304" pitchFamily="18" charset="0"/>
                        </a:rPr>
                        <a:t>бірақ</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бұл</a:t>
                      </a:r>
                      <a:r>
                        <a:rPr lang="ru-RU" sz="1200" dirty="0" smtClean="0">
                          <a:solidFill>
                            <a:srgbClr val="19191A"/>
                          </a:solidFill>
                          <a:effectLst/>
                          <a:latin typeface="Times New Roman" panose="02020603050405020304" pitchFamily="18" charset="0"/>
                          <a:cs typeface="Times New Roman" panose="02020603050405020304" pitchFamily="18" charset="0"/>
                        </a:rPr>
                        <a:t> стандарт </a:t>
                      </a: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ұзындығының</a:t>
                      </a:r>
                      <a:r>
                        <a:rPr lang="ru-RU" sz="1200" dirty="0" smtClean="0">
                          <a:solidFill>
                            <a:srgbClr val="19191A"/>
                          </a:solidFill>
                          <a:effectLst/>
                          <a:latin typeface="Times New Roman" panose="02020603050405020304" pitchFamily="18" charset="0"/>
                          <a:cs typeface="Times New Roman" panose="02020603050405020304" pitchFamily="18" charset="0"/>
                        </a:rPr>
                        <a:t> 1360 </a:t>
                      </a:r>
                      <a:r>
                        <a:rPr lang="ru-RU" sz="1200" dirty="0" err="1" smtClean="0">
                          <a:solidFill>
                            <a:srgbClr val="19191A"/>
                          </a:solidFill>
                          <a:effectLst/>
                          <a:latin typeface="Times New Roman" panose="02020603050405020304" pitchFamily="18" charset="0"/>
                          <a:cs typeface="Times New Roman" panose="02020603050405020304" pitchFamily="18" charset="0"/>
                        </a:rPr>
                        <a:t>нм-ден</a:t>
                      </a:r>
                      <a:r>
                        <a:rPr lang="ru-RU" sz="1200" dirty="0" smtClean="0">
                          <a:solidFill>
                            <a:srgbClr val="19191A"/>
                          </a:solidFill>
                          <a:effectLst/>
                          <a:latin typeface="Times New Roman" panose="02020603050405020304" pitchFamily="18" charset="0"/>
                          <a:cs typeface="Times New Roman" panose="02020603050405020304" pitchFamily="18" charset="0"/>
                        </a:rPr>
                        <a:t> 1530 </a:t>
                      </a:r>
                      <a:r>
                        <a:rPr lang="ru-RU" sz="1200" dirty="0" err="1" smtClean="0">
                          <a:solidFill>
                            <a:srgbClr val="19191A"/>
                          </a:solidFill>
                          <a:effectLst/>
                          <a:latin typeface="Times New Roman" panose="02020603050405020304" pitchFamily="18" charset="0"/>
                          <a:cs typeface="Times New Roman" panose="02020603050405020304" pitchFamily="18" charset="0"/>
                        </a:rPr>
                        <a:t>нм-ге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дейінгі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кеңейтілген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диапазонында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беруге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мүмкіндік</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береді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CWDM </a:t>
                      </a:r>
                      <a:r>
                        <a:rPr lang="ru-RU" sz="12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қолайлы</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244313">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G.652.D</a:t>
                      </a:r>
                    </a:p>
                  </a:txBody>
                  <a:tcPr marL="57150" marR="57150" marT="114300" marB="114300" anchor="ctr"/>
                </a:tc>
                <a:tc>
                  <a:txBody>
                    <a:bodyPr/>
                    <a:lstStyle/>
                    <a:p>
                      <a:pPr algn="ctr"/>
                      <a:r>
                        <a:rPr lang="ru-RU" sz="1200" dirty="0" smtClean="0">
                          <a:solidFill>
                            <a:srgbClr val="19191A"/>
                          </a:solidFill>
                          <a:effectLst/>
                          <a:latin typeface="Times New Roman" panose="02020603050405020304" pitchFamily="18" charset="0"/>
                          <a:cs typeface="Times New Roman" panose="02020603050405020304" pitchFamily="18" charset="0"/>
                        </a:rPr>
                        <a:t>1310 - </a:t>
                      </a:r>
                      <a:r>
                        <a:rPr lang="ru-RU" sz="1200" dirty="0">
                          <a:solidFill>
                            <a:srgbClr val="19191A"/>
                          </a:solidFill>
                          <a:effectLst/>
                          <a:latin typeface="Times New Roman" panose="02020603050405020304" pitchFamily="18" charset="0"/>
                          <a:cs typeface="Times New Roman" panose="02020603050405020304" pitchFamily="18" charset="0"/>
                        </a:rPr>
                        <a:t>1625 </a:t>
                      </a:r>
                      <a:r>
                        <a:rPr lang="ru-RU" sz="1200" dirty="0" err="1" smtClean="0">
                          <a:solidFill>
                            <a:srgbClr val="19191A"/>
                          </a:solidFill>
                          <a:effectLst/>
                          <a:latin typeface="Times New Roman" panose="02020603050405020304" pitchFamily="18" charset="0"/>
                          <a:cs typeface="Times New Roman" panose="02020603050405020304" pitchFamily="18" charset="0"/>
                        </a:rPr>
                        <a:t>nm</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kk-KZ" sz="1200" dirty="0" smtClean="0">
                          <a:solidFill>
                            <a:srgbClr val="19191A"/>
                          </a:solidFill>
                          <a:effectLst/>
                          <a:latin typeface="Times New Roman" panose="02020603050405020304" pitchFamily="18" charset="0"/>
                          <a:cs typeface="Times New Roman" panose="02020603050405020304" pitchFamily="18" charset="0"/>
                        </a:rPr>
                        <a:t>толқын ұзындығы үшін максималды сөну көрсетілген </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a:solidFill>
                            <a:srgbClr val="19191A"/>
                          </a:solidFill>
                          <a:effectLst/>
                          <a:latin typeface="Times New Roman" panose="02020603050405020304" pitchFamily="18" charset="0"/>
                          <a:cs typeface="Times New Roman" panose="02020603050405020304" pitchFamily="18" charset="0"/>
                        </a:rPr>
                        <a:t>1383 </a:t>
                      </a:r>
                      <a:r>
                        <a:rPr lang="ru-RU" sz="1200" dirty="0" err="1">
                          <a:solidFill>
                            <a:srgbClr val="19191A"/>
                          </a:solidFill>
                          <a:effectLst/>
                          <a:latin typeface="Times New Roman" panose="02020603050405020304" pitchFamily="18" charset="0"/>
                          <a:cs typeface="Times New Roman" panose="02020603050405020304" pitchFamily="18" charset="0"/>
                        </a:rPr>
                        <a:t>nm</a:t>
                      </a:r>
                      <a:r>
                        <a:rPr lang="ru-RU" sz="1200" dirty="0">
                          <a:solidFill>
                            <a:srgbClr val="19191A"/>
                          </a:solidFill>
                          <a:effectLst/>
                          <a:latin typeface="Times New Roman" panose="02020603050405020304" pitchFamily="18" charset="0"/>
                          <a:cs typeface="Times New Roman" panose="02020603050405020304" pitchFamily="18" charset="0"/>
                        </a:rPr>
                        <a:t> </a:t>
                      </a:r>
                      <a:r>
                        <a:rPr lang="ru-RU" sz="1200" dirty="0" smtClean="0">
                          <a:solidFill>
                            <a:srgbClr val="19191A"/>
                          </a:solidFill>
                          <a:effectLst/>
                          <a:latin typeface="Times New Roman" panose="02020603050405020304" pitchFamily="18" charset="0"/>
                          <a:cs typeface="Times New Roman" panose="02020603050405020304" pitchFamily="18" charset="0"/>
                        </a:rPr>
                        <a:t>(</a:t>
                      </a:r>
                      <a:r>
                        <a:rPr lang="ru-RU" sz="1200" dirty="0" err="1" smtClean="0">
                          <a:solidFill>
                            <a:srgbClr val="19191A"/>
                          </a:solidFill>
                          <a:effectLst/>
                          <a:latin typeface="Times New Roman" panose="02020603050405020304" pitchFamily="18" charset="0"/>
                          <a:cs typeface="Times New Roman" panose="02020603050405020304" pitchFamily="18" charset="0"/>
                        </a:rPr>
                        <a:t>тең</a:t>
                      </a:r>
                      <a:r>
                        <a:rPr lang="ru-RU" sz="1200" baseline="0" dirty="0" smtClean="0">
                          <a:solidFill>
                            <a:srgbClr val="19191A"/>
                          </a:solidFill>
                          <a:effectLst/>
                          <a:latin typeface="Times New Roman" panose="02020603050405020304" pitchFamily="18" charset="0"/>
                          <a:cs typeface="Times New Roman" panose="02020603050405020304" pitchFamily="18" charset="0"/>
                        </a:rPr>
                        <a:t> </a:t>
                      </a:r>
                      <a:r>
                        <a:rPr lang="ru-RU" sz="1200" baseline="0" dirty="0" err="1" smtClean="0">
                          <a:solidFill>
                            <a:srgbClr val="19191A"/>
                          </a:solidFill>
                          <a:effectLst/>
                          <a:latin typeface="Times New Roman" panose="02020603050405020304" pitchFamily="18" charset="0"/>
                          <a:cs typeface="Times New Roman" panose="02020603050405020304" pitchFamily="18" charset="0"/>
                        </a:rPr>
                        <a:t>немесе</a:t>
                      </a:r>
                      <a:r>
                        <a:rPr lang="ru-RU" sz="1200" baseline="0" dirty="0" smtClean="0">
                          <a:solidFill>
                            <a:srgbClr val="19191A"/>
                          </a:solidFill>
                          <a:effectLst/>
                          <a:latin typeface="Times New Roman" panose="02020603050405020304" pitchFamily="18" charset="0"/>
                          <a:cs typeface="Times New Roman" panose="02020603050405020304" pitchFamily="18" charset="0"/>
                        </a:rPr>
                        <a:t> </a:t>
                      </a:r>
                      <a:r>
                        <a:rPr lang="ru-RU" sz="1200" dirty="0" smtClean="0">
                          <a:solidFill>
                            <a:srgbClr val="19191A"/>
                          </a:solidFill>
                          <a:effectLst/>
                          <a:latin typeface="Times New Roman" panose="02020603050405020304" pitchFamily="18" charset="0"/>
                          <a:cs typeface="Times New Roman" panose="02020603050405020304" pitchFamily="18" charset="0"/>
                        </a:rPr>
                        <a:t>1310 </a:t>
                      </a:r>
                      <a:r>
                        <a:rPr lang="ru-RU" sz="1200" dirty="0" err="1" smtClean="0">
                          <a:solidFill>
                            <a:srgbClr val="19191A"/>
                          </a:solidFill>
                          <a:effectLst/>
                          <a:latin typeface="Times New Roman" panose="02020603050405020304" pitchFamily="18" charset="0"/>
                          <a:cs typeface="Times New Roman" panose="02020603050405020304" pitchFamily="18" charset="0"/>
                        </a:rPr>
                        <a:t>nm</a:t>
                      </a:r>
                      <a:r>
                        <a:rPr lang="ru-RU" sz="1200" dirty="0" smtClean="0">
                          <a:solidFill>
                            <a:srgbClr val="19191A"/>
                          </a:solidFill>
                          <a:effectLst/>
                          <a:latin typeface="Times New Roman" panose="02020603050405020304" pitchFamily="18" charset="0"/>
                          <a:cs typeface="Times New Roman" panose="02020603050405020304" pitchFamily="18" charset="0"/>
                        </a:rPr>
                        <a:t> кем) </a:t>
                      </a:r>
                      <a:r>
                        <a:rPr lang="kk-KZ" sz="1200" dirty="0" smtClean="0">
                          <a:solidFill>
                            <a:srgbClr val="19191A"/>
                          </a:solidFill>
                          <a:effectLst/>
                          <a:latin typeface="Times New Roman" panose="02020603050405020304" pitchFamily="18" charset="0"/>
                          <a:cs typeface="Times New Roman" panose="02020603050405020304" pitchFamily="18" charset="0"/>
                        </a:rPr>
                        <a:t>толқын ұзындығы үшін максималды сөну көрсетілген </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Max</a:t>
                      </a:r>
                      <a:r>
                        <a:rPr lang="ru-RU" sz="1200" dirty="0">
                          <a:solidFill>
                            <a:srgbClr val="19191A"/>
                          </a:solidFill>
                          <a:effectLst/>
                          <a:latin typeface="Times New Roman" panose="02020603050405020304" pitchFamily="18" charset="0"/>
                          <a:cs typeface="Times New Roman" panose="02020603050405020304" pitchFamily="18" charset="0"/>
                        </a:rPr>
                        <a:t> PMDQ=0.2 </a:t>
                      </a:r>
                      <a:r>
                        <a:rPr lang="ru-RU" sz="1200" dirty="0" err="1">
                          <a:solidFill>
                            <a:srgbClr val="19191A"/>
                          </a:solidFill>
                          <a:effectLst/>
                          <a:latin typeface="Times New Roman" panose="02020603050405020304" pitchFamily="18" charset="0"/>
                          <a:cs typeface="Times New Roman" panose="02020603050405020304" pitchFamily="18" charset="0"/>
                        </a:rPr>
                        <a:t>ps</a:t>
                      </a:r>
                      <a:r>
                        <a:rPr lang="ru-RU" sz="1200" dirty="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km</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O, E, S, C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a:solidFill>
                            <a:srgbClr val="19191A"/>
                          </a:solidFill>
                          <a:effectLst/>
                          <a:latin typeface="Times New Roman" panose="02020603050405020304" pitchFamily="18" charset="0"/>
                          <a:cs typeface="Times New Roman" panose="02020603050405020304" pitchFamily="18" charset="0"/>
                        </a:rPr>
                        <a:t>L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G. 652.</a:t>
                      </a:r>
                      <a:r>
                        <a:rPr lang="ru-RU" sz="1200" dirty="0" smtClean="0">
                          <a:solidFill>
                            <a:srgbClr val="19191A"/>
                          </a:solidFill>
                          <a:effectLst/>
                          <a:latin typeface="Times New Roman" panose="02020603050405020304" pitchFamily="18" charset="0"/>
                          <a:cs typeface="Times New Roman" panose="02020603050405020304" pitchFamily="18" charset="0"/>
                        </a:rPr>
                        <a:t>В. -</a:t>
                      </a:r>
                      <a:r>
                        <a:rPr lang="ru-RU" sz="1200" dirty="0" err="1" smtClean="0">
                          <a:solidFill>
                            <a:srgbClr val="19191A"/>
                          </a:solidFill>
                          <a:effectLst/>
                          <a:latin typeface="Times New Roman" panose="02020603050405020304" pitchFamily="18" charset="0"/>
                          <a:cs typeface="Times New Roman" panose="02020603050405020304" pitchFamily="18" charset="0"/>
                        </a:rPr>
                        <a:t>ге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ұқсас</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бірақ</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бұл</a:t>
                      </a:r>
                      <a:r>
                        <a:rPr lang="ru-RU" sz="1200" dirty="0" smtClean="0">
                          <a:solidFill>
                            <a:srgbClr val="19191A"/>
                          </a:solidFill>
                          <a:effectLst/>
                          <a:latin typeface="Times New Roman" panose="02020603050405020304" pitchFamily="18" charset="0"/>
                          <a:cs typeface="Times New Roman" panose="02020603050405020304" pitchFamily="18" charset="0"/>
                        </a:rPr>
                        <a:t> стандарт </a:t>
                      </a: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ұзындығының</a:t>
                      </a:r>
                      <a:r>
                        <a:rPr lang="ru-RU" sz="1200" dirty="0" smtClean="0">
                          <a:solidFill>
                            <a:srgbClr val="19191A"/>
                          </a:solidFill>
                          <a:effectLst/>
                          <a:latin typeface="Times New Roman" panose="02020603050405020304" pitchFamily="18" charset="0"/>
                          <a:cs typeface="Times New Roman" panose="02020603050405020304" pitchFamily="18" charset="0"/>
                        </a:rPr>
                        <a:t> 1360 </a:t>
                      </a:r>
                      <a:r>
                        <a:rPr lang="ru-RU" sz="1200" dirty="0" err="1" smtClean="0">
                          <a:solidFill>
                            <a:srgbClr val="19191A"/>
                          </a:solidFill>
                          <a:effectLst/>
                          <a:latin typeface="Times New Roman" panose="02020603050405020304" pitchFamily="18" charset="0"/>
                          <a:cs typeface="Times New Roman" panose="02020603050405020304" pitchFamily="18" charset="0"/>
                        </a:rPr>
                        <a:t>нм-ден</a:t>
                      </a:r>
                      <a:r>
                        <a:rPr lang="ru-RU" sz="1200" dirty="0" smtClean="0">
                          <a:solidFill>
                            <a:srgbClr val="19191A"/>
                          </a:solidFill>
                          <a:effectLst/>
                          <a:latin typeface="Times New Roman" panose="02020603050405020304" pitchFamily="18" charset="0"/>
                          <a:cs typeface="Times New Roman" panose="02020603050405020304" pitchFamily="18" charset="0"/>
                        </a:rPr>
                        <a:t> 1530 </a:t>
                      </a:r>
                      <a:r>
                        <a:rPr lang="ru-RU" sz="1200" dirty="0" err="1" smtClean="0">
                          <a:solidFill>
                            <a:srgbClr val="19191A"/>
                          </a:solidFill>
                          <a:effectLst/>
                          <a:latin typeface="Times New Roman" panose="02020603050405020304" pitchFamily="18" charset="0"/>
                          <a:cs typeface="Times New Roman" panose="02020603050405020304" pitchFamily="18" charset="0"/>
                        </a:rPr>
                        <a:t>нм-ге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дейінгі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кеңейтілген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диапазонында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беруге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мүмкіндік</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береді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CWDM </a:t>
                      </a:r>
                      <a:r>
                        <a:rPr lang="ru-RU" sz="12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қолайлы</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bl>
          </a:graphicData>
        </a:graphic>
      </p:graphicFrame>
    </p:spTree>
    <p:extLst>
      <p:ext uri="{BB962C8B-B14F-4D97-AF65-F5344CB8AC3E}">
        <p14:creationId xmlns:p14="http://schemas.microsoft.com/office/powerpoint/2010/main" val="2033106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a:xfrm>
            <a:off x="706362" y="440646"/>
            <a:ext cx="10266437" cy="1320800"/>
          </a:xfrm>
        </p:spPr>
        <p:txBody>
          <a:bodyPr>
            <a:normAutofit/>
          </a:bodyPr>
          <a:lstStyle/>
          <a:p>
            <a:r>
              <a:rPr lang="en-US" sz="1800" dirty="0">
                <a:latin typeface="Times New Roman" panose="02020603050405020304" pitchFamily="18" charset="0"/>
                <a:cs typeface="Times New Roman" panose="02020603050405020304" pitchFamily="18" charset="0"/>
              </a:rPr>
              <a:t>G. 653-</a:t>
            </a:r>
            <a:r>
              <a:rPr lang="ru-RU" sz="1800" dirty="0" err="1">
                <a:latin typeface="Times New Roman" panose="02020603050405020304" pitchFamily="18" charset="0"/>
                <a:cs typeface="Times New Roman" panose="02020603050405020304" pitchFamily="18" charset="0"/>
              </a:rPr>
              <a:t>ұзақ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қашықтыққа</a:t>
            </a:r>
            <a:r>
              <a:rPr lang="ru-RU" sz="1800" dirty="0">
                <a:latin typeface="Times New Roman" panose="02020603050405020304" pitchFamily="18" charset="0"/>
                <a:cs typeface="Times New Roman" panose="02020603050405020304" pitchFamily="18" charset="0"/>
              </a:rPr>
              <a:t> беру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офсеттік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дисперсиясы</a:t>
            </a:r>
            <a:r>
              <a:rPr lang="ru-RU" sz="1800" dirty="0">
                <a:latin typeface="Times New Roman" panose="02020603050405020304" pitchFamily="18" charset="0"/>
                <a:cs typeface="Times New Roman" panose="02020603050405020304" pitchFamily="18" charset="0"/>
              </a:rPr>
              <a:t> бар </a:t>
            </a:r>
            <a:r>
              <a:rPr lang="en-US" sz="1800" dirty="0" smtClean="0">
                <a:latin typeface="Times New Roman" panose="02020603050405020304" pitchFamily="18" charset="0"/>
                <a:cs typeface="Times New Roman" panose="02020603050405020304" pitchFamily="18" charset="0"/>
              </a:rPr>
              <a:t>SMF</a:t>
            </a:r>
            <a:endParaRPr lang="ru-RU" sz="18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10737653"/>
              </p:ext>
            </p:extLst>
          </p:nvPr>
        </p:nvGraphicFramePr>
        <p:xfrm>
          <a:off x="488648" y="1074058"/>
          <a:ext cx="10484152" cy="4416397"/>
        </p:xfrm>
        <a:graphic>
          <a:graphicData uri="http://schemas.openxmlformats.org/drawingml/2006/table">
            <a:tbl>
              <a:tblPr firstRow="1" bandRow="1">
                <a:tableStyleId>{5C22544A-7EE6-4342-B048-85BDC9FD1C3A}</a:tableStyleId>
              </a:tblPr>
              <a:tblGrid>
                <a:gridCol w="2621038"/>
                <a:gridCol w="2621038"/>
                <a:gridCol w="2621038"/>
                <a:gridCol w="2621038"/>
              </a:tblGrid>
              <a:tr h="393037">
                <a:tc>
                  <a:txBody>
                    <a:bodyPr/>
                    <a:lstStyle/>
                    <a:p>
                      <a:pPr algn="ctr"/>
                      <a:r>
                        <a:rPr lang="ru-RU" b="1" dirty="0">
                          <a:solidFill>
                            <a:srgbClr val="646466"/>
                          </a:solidFill>
                          <a:effectLst/>
                          <a:latin typeface="Times New Roman" panose="02020603050405020304" pitchFamily="18" charset="0"/>
                          <a:cs typeface="Times New Roman" panose="02020603050405020304" pitchFamily="18" charset="0"/>
                        </a:rPr>
                        <a:t> </a:t>
                      </a:r>
                    </a:p>
                  </a:txBody>
                  <a:tcPr marL="95250" marR="95250" marT="47625" marB="47625" anchor="ctr"/>
                </a:tc>
                <a:tc>
                  <a:txBody>
                    <a:bodyPr/>
                    <a:lstStyle/>
                    <a:p>
                      <a:pPr algn="ctr"/>
                      <a:r>
                        <a:rPr lang="kk-KZ" sz="1200" b="1" dirty="0" smtClean="0">
                          <a:solidFill>
                            <a:srgbClr val="646466"/>
                          </a:solidFill>
                          <a:effectLst/>
                          <a:latin typeface="Times New Roman" panose="02020603050405020304" pitchFamily="18" charset="0"/>
                          <a:cs typeface="Times New Roman" panose="02020603050405020304" pitchFamily="18" charset="0"/>
                        </a:rPr>
                        <a:t>Сипаттамалары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Қамтитын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толқын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ұзындығы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Қолданылуы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r>
              <a:tr h="1244313">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G.653.A</a:t>
                      </a:r>
                    </a:p>
                  </a:txBody>
                  <a:tcPr marL="57150" marR="57150" marT="114300" marB="114300" anchor="ctr"/>
                </a:tc>
                <a:tc>
                  <a:txBody>
                    <a:bodyPr/>
                    <a:lstStyle/>
                    <a:p>
                      <a:pPr algn="ctr"/>
                      <a:r>
                        <a:rPr lang="ru-RU" dirty="0" smtClean="0">
                          <a:solidFill>
                            <a:srgbClr val="19191A"/>
                          </a:solidFill>
                          <a:effectLst/>
                          <a:latin typeface="Times New Roman" panose="02020603050405020304" pitchFamily="18" charset="0"/>
                          <a:cs typeface="Times New Roman" panose="02020603050405020304" pitchFamily="18" charset="0"/>
                        </a:rPr>
                        <a:t>1550 </a:t>
                      </a:r>
                      <a:r>
                        <a:rPr lang="ru-RU" dirty="0" err="1" smtClean="0">
                          <a:solidFill>
                            <a:srgbClr val="19191A"/>
                          </a:solidFill>
                          <a:effectLst/>
                          <a:latin typeface="Times New Roman" panose="02020603050405020304" pitchFamily="18" charset="0"/>
                          <a:cs typeface="Times New Roman" panose="02020603050405020304" pitchFamily="18" charset="0"/>
                        </a:rPr>
                        <a:t>nm</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кезінде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нольдік</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хроматикалық</a:t>
                      </a:r>
                      <a:r>
                        <a:rPr lang="ru-RU" dirty="0" smtClean="0">
                          <a:solidFill>
                            <a:srgbClr val="19191A"/>
                          </a:solidFill>
                          <a:effectLst/>
                          <a:latin typeface="Times New Roman" panose="02020603050405020304" pitchFamily="18" charset="0"/>
                          <a:cs typeface="Times New Roman" panose="02020603050405020304" pitchFamily="18" charset="0"/>
                        </a:rPr>
                        <a:t> дисперсия. </a:t>
                      </a:r>
                      <a:r>
                        <a:rPr lang="ru-RU" dirty="0" smtClean="0">
                          <a:solidFill>
                            <a:srgbClr val="19191A"/>
                          </a:solidFill>
                          <a:effectLst/>
                          <a:latin typeface="Times New Roman" panose="02020603050405020304" pitchFamily="18" charset="0"/>
                          <a:cs typeface="Times New Roman" panose="02020603050405020304" pitchFamily="18" charset="0"/>
                        </a:rPr>
                        <a:t>1550 </a:t>
                      </a:r>
                      <a:r>
                        <a:rPr lang="ru-RU" dirty="0" err="1" smtClean="0">
                          <a:solidFill>
                            <a:srgbClr val="19191A"/>
                          </a:solidFill>
                          <a:effectLst/>
                          <a:latin typeface="Times New Roman" panose="02020603050405020304" pitchFamily="18" charset="0"/>
                          <a:cs typeface="Times New Roman" panose="02020603050405020304" pitchFamily="18" charset="0"/>
                        </a:rPr>
                        <a:t>nm</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кезінде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Макисмалды</a:t>
                      </a:r>
                      <a:r>
                        <a:rPr lang="ru-RU" dirty="0" smtClean="0">
                          <a:solidFill>
                            <a:srgbClr val="19191A"/>
                          </a:solidFill>
                          <a:effectLst/>
                          <a:latin typeface="Times New Roman" panose="02020603050405020304" pitchFamily="18" charset="0"/>
                          <a:cs typeface="Times New Roman" panose="02020603050405020304" pitchFamily="18" charset="0"/>
                        </a:rPr>
                        <a:t> сөну0.35 </a:t>
                      </a:r>
                      <a:r>
                        <a:rPr lang="ru-RU" dirty="0" err="1" smtClean="0">
                          <a:solidFill>
                            <a:srgbClr val="19191A"/>
                          </a:solidFill>
                          <a:effectLst/>
                          <a:latin typeface="Times New Roman" panose="02020603050405020304" pitchFamily="18" charset="0"/>
                          <a:cs typeface="Times New Roman" panose="02020603050405020304" pitchFamily="18" charset="0"/>
                        </a:rPr>
                        <a:t>dB</a:t>
                      </a:r>
                      <a:r>
                        <a:rPr lang="ru-RU" dirty="0" smtClean="0">
                          <a:solidFill>
                            <a:srgbClr val="19191A"/>
                          </a:solidFill>
                          <a:effectLst/>
                          <a:latin typeface="Times New Roman" panose="02020603050405020304" pitchFamily="18" charset="0"/>
                          <a:cs typeface="Times New Roman" panose="02020603050405020304" pitchFamily="18" charset="0"/>
                        </a:rPr>
                        <a:t>/</a:t>
                      </a:r>
                      <a:r>
                        <a:rPr lang="ru-RU" dirty="0" err="1" smtClean="0">
                          <a:solidFill>
                            <a:srgbClr val="19191A"/>
                          </a:solidFill>
                          <a:effectLst/>
                          <a:latin typeface="Times New Roman" panose="02020603050405020304" pitchFamily="18" charset="0"/>
                          <a:cs typeface="Times New Roman" panose="02020603050405020304" pitchFamily="18" charset="0"/>
                        </a:rPr>
                        <a:t>km</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a:solidFill>
                            <a:srgbClr val="19191A"/>
                          </a:solidFill>
                          <a:effectLst/>
                          <a:latin typeface="Times New Roman" panose="02020603050405020304" pitchFamily="18" charset="0"/>
                          <a:cs typeface="Times New Roman" panose="02020603050405020304" pitchFamily="18" charset="0"/>
                        </a:rPr>
                        <a:t>Max</a:t>
                      </a:r>
                      <a:r>
                        <a:rPr lang="ru-RU" dirty="0">
                          <a:solidFill>
                            <a:srgbClr val="19191A"/>
                          </a:solidFill>
                          <a:effectLst/>
                          <a:latin typeface="Times New Roman" panose="02020603050405020304" pitchFamily="18" charset="0"/>
                          <a:cs typeface="Times New Roman" panose="02020603050405020304" pitchFamily="18" charset="0"/>
                        </a:rPr>
                        <a:t> PMDQ=0.5 </a:t>
                      </a:r>
                      <a:r>
                        <a:rPr lang="ru-RU" dirty="0" err="1">
                          <a:solidFill>
                            <a:srgbClr val="19191A"/>
                          </a:solidFill>
                          <a:effectLst/>
                          <a:latin typeface="Times New Roman" panose="02020603050405020304" pitchFamily="18" charset="0"/>
                          <a:cs typeface="Times New Roman" panose="02020603050405020304" pitchFamily="18" charset="0"/>
                        </a:rPr>
                        <a:t>ps</a:t>
                      </a:r>
                      <a:r>
                        <a:rPr lang="ru-RU" dirty="0">
                          <a:solidFill>
                            <a:srgbClr val="19191A"/>
                          </a:solidFill>
                          <a:effectLst/>
                          <a:latin typeface="Times New Roman" panose="02020603050405020304" pitchFamily="18" charset="0"/>
                          <a:cs typeface="Times New Roman" panose="02020603050405020304" pitchFamily="18" charset="0"/>
                        </a:rPr>
                        <a:t>/√ </a:t>
                      </a:r>
                      <a:r>
                        <a:rPr lang="ru-RU" dirty="0" err="1">
                          <a:solidFill>
                            <a:srgbClr val="19191A"/>
                          </a:solidFill>
                          <a:effectLst/>
                          <a:latin typeface="Times New Roman" panose="02020603050405020304" pitchFamily="18" charset="0"/>
                          <a:cs typeface="Times New Roman" panose="02020603050405020304" pitchFamily="18" charset="0"/>
                        </a:rPr>
                        <a:t>km</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1550 nm</a:t>
                      </a:r>
                    </a:p>
                  </a:txBody>
                  <a:tcPr marL="57150" marR="57150" marT="114300" marB="114300" anchor="ctr"/>
                </a:tc>
                <a:tc>
                  <a:txBody>
                    <a:bodyPr/>
                    <a:lstStyle/>
                    <a:p>
                      <a:pPr algn="ctr"/>
                      <a:r>
                        <a:rPr lang="ru-RU" dirty="0" err="1" smtClean="0">
                          <a:solidFill>
                            <a:srgbClr val="19191A"/>
                          </a:solidFill>
                          <a:effectLst/>
                          <a:latin typeface="Times New Roman" panose="02020603050405020304" pitchFamily="18" charset="0"/>
                          <a:cs typeface="Times New Roman" panose="02020603050405020304" pitchFamily="18" charset="0"/>
                        </a:rPr>
                        <a:t>Ұзақ</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қашықтыққа</a:t>
                      </a:r>
                      <a:r>
                        <a:rPr lang="ru-RU" dirty="0" smtClean="0">
                          <a:solidFill>
                            <a:srgbClr val="19191A"/>
                          </a:solidFill>
                          <a:effectLst/>
                          <a:latin typeface="Times New Roman" panose="02020603050405020304" pitchFamily="18" charset="0"/>
                          <a:cs typeface="Times New Roman" panose="02020603050405020304" pitchFamily="18" charset="0"/>
                        </a:rPr>
                        <a:t> 1550 </a:t>
                      </a:r>
                      <a:r>
                        <a:rPr lang="ru-RU" dirty="0" err="1" smtClean="0">
                          <a:solidFill>
                            <a:srgbClr val="19191A"/>
                          </a:solidFill>
                          <a:effectLst/>
                          <a:latin typeface="Times New Roman" panose="02020603050405020304" pitchFamily="18" charset="0"/>
                          <a:cs typeface="Times New Roman" panose="02020603050405020304" pitchFamily="18" charset="0"/>
                        </a:rPr>
                        <a:t>нм</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жоғары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жылдамдықты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қолдануды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қолдайды</a:t>
                      </a:r>
                      <a:r>
                        <a:rPr lang="ru-RU" dirty="0" smtClean="0">
                          <a:solidFill>
                            <a:srgbClr val="19191A"/>
                          </a:solidFill>
                          <a:effectLst/>
                          <a:latin typeface="Times New Roman" panose="02020603050405020304" pitchFamily="18" charset="0"/>
                          <a:cs typeface="Times New Roman" panose="02020603050405020304" pitchFamily="18" charset="0"/>
                        </a:rPr>
                        <a:t>.</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244313">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G.653.B</a:t>
                      </a:r>
                    </a:p>
                  </a:txBody>
                  <a:tcPr marL="57150" marR="57150" marT="114300" marB="114300" anchor="ctr"/>
                </a:tc>
                <a:tc>
                  <a:txBody>
                    <a:bodyPr/>
                    <a:lstStyle/>
                    <a:p>
                      <a:pPr algn="ctr"/>
                      <a:r>
                        <a:rPr lang="ru-RU" dirty="0" smtClean="0">
                          <a:solidFill>
                            <a:srgbClr val="19191A"/>
                          </a:solidFill>
                          <a:effectLst/>
                          <a:latin typeface="Times New Roman" panose="02020603050405020304" pitchFamily="18" charset="0"/>
                          <a:cs typeface="Times New Roman" panose="02020603050405020304" pitchFamily="18" charset="0"/>
                        </a:rPr>
                        <a:t>1550 </a:t>
                      </a:r>
                      <a:r>
                        <a:rPr lang="ru-RU" dirty="0" err="1" smtClean="0">
                          <a:solidFill>
                            <a:srgbClr val="19191A"/>
                          </a:solidFill>
                          <a:effectLst/>
                          <a:latin typeface="Times New Roman" panose="02020603050405020304" pitchFamily="18" charset="0"/>
                          <a:cs typeface="Times New Roman" panose="02020603050405020304" pitchFamily="18" charset="0"/>
                        </a:rPr>
                        <a:t>nm</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ғана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максималды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сөну</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көрсетілген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a:solidFill>
                            <a:srgbClr val="19191A"/>
                          </a:solidFill>
                          <a:effectLst/>
                          <a:latin typeface="Times New Roman" panose="02020603050405020304" pitchFamily="18" charset="0"/>
                          <a:cs typeface="Times New Roman" panose="02020603050405020304" pitchFamily="18" charset="0"/>
                        </a:rPr>
                        <a:t>Max</a:t>
                      </a:r>
                      <a:r>
                        <a:rPr lang="ru-RU" dirty="0">
                          <a:solidFill>
                            <a:srgbClr val="19191A"/>
                          </a:solidFill>
                          <a:effectLst/>
                          <a:latin typeface="Times New Roman" panose="02020603050405020304" pitchFamily="18" charset="0"/>
                          <a:cs typeface="Times New Roman" panose="02020603050405020304" pitchFamily="18" charset="0"/>
                        </a:rPr>
                        <a:t> PMDQ=0.2 </a:t>
                      </a:r>
                      <a:r>
                        <a:rPr lang="ru-RU" dirty="0" err="1">
                          <a:solidFill>
                            <a:srgbClr val="19191A"/>
                          </a:solidFill>
                          <a:effectLst/>
                          <a:latin typeface="Times New Roman" panose="02020603050405020304" pitchFamily="18" charset="0"/>
                          <a:cs typeface="Times New Roman" panose="02020603050405020304" pitchFamily="18" charset="0"/>
                        </a:rPr>
                        <a:t>ps</a:t>
                      </a:r>
                      <a:r>
                        <a:rPr lang="ru-RU" dirty="0">
                          <a:solidFill>
                            <a:srgbClr val="19191A"/>
                          </a:solidFill>
                          <a:effectLst/>
                          <a:latin typeface="Times New Roman" panose="02020603050405020304" pitchFamily="18" charset="0"/>
                          <a:cs typeface="Times New Roman" panose="02020603050405020304" pitchFamily="18" charset="0"/>
                        </a:rPr>
                        <a:t>/√ </a:t>
                      </a:r>
                      <a:r>
                        <a:rPr lang="ru-RU" dirty="0" err="1">
                          <a:solidFill>
                            <a:srgbClr val="19191A"/>
                          </a:solidFill>
                          <a:effectLst/>
                          <a:latin typeface="Times New Roman" panose="02020603050405020304" pitchFamily="18" charset="0"/>
                          <a:cs typeface="Times New Roman" panose="02020603050405020304" pitchFamily="18" charset="0"/>
                        </a:rPr>
                        <a:t>km</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1550 nm</a:t>
                      </a:r>
                    </a:p>
                  </a:txBody>
                  <a:tcPr marL="57150" marR="57150" marT="114300" marB="114300" anchor="ctr"/>
                </a:tc>
                <a:tc>
                  <a:txBody>
                    <a:bodyPr/>
                    <a:lstStyle/>
                    <a:p>
                      <a:pPr algn="ctr"/>
                      <a:r>
                        <a:rPr lang="ru-RU" dirty="0" err="1" smtClean="0">
                          <a:solidFill>
                            <a:srgbClr val="19191A"/>
                          </a:solidFill>
                          <a:effectLst/>
                          <a:latin typeface="Times New Roman" panose="02020603050405020304" pitchFamily="18" charset="0"/>
                          <a:cs typeface="Times New Roman" panose="02020603050405020304" pitchFamily="18" charset="0"/>
                        </a:rPr>
                        <a:t>Төмен</a:t>
                      </a:r>
                      <a:r>
                        <a:rPr lang="ru-RU" dirty="0" smtClean="0">
                          <a:solidFill>
                            <a:srgbClr val="19191A"/>
                          </a:solidFill>
                          <a:effectLst/>
                          <a:latin typeface="Times New Roman" panose="02020603050405020304" pitchFamily="18" charset="0"/>
                          <a:cs typeface="Times New Roman" panose="02020603050405020304" pitchFamily="18" charset="0"/>
                        </a:rPr>
                        <a:t> </a:t>
                      </a:r>
                      <a:r>
                        <a:rPr lang="en-US" dirty="0" smtClean="0">
                          <a:solidFill>
                            <a:srgbClr val="19191A"/>
                          </a:solidFill>
                          <a:effectLst/>
                          <a:latin typeface="Times New Roman" panose="02020603050405020304" pitchFamily="18" charset="0"/>
                          <a:cs typeface="Times New Roman" panose="02020603050405020304" pitchFamily="18" charset="0"/>
                        </a:rPr>
                        <a:t>PMD </a:t>
                      </a:r>
                      <a:r>
                        <a:rPr lang="ru-RU" dirty="0" err="1" smtClean="0">
                          <a:solidFill>
                            <a:srgbClr val="19191A"/>
                          </a:solidFill>
                          <a:effectLst/>
                          <a:latin typeface="Times New Roman" panose="02020603050405020304" pitchFamily="18" charset="0"/>
                          <a:cs typeface="Times New Roman" panose="02020603050405020304" pitchFamily="18" charset="0"/>
                        </a:rPr>
                        <a:t>коэффициентімен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бұл</a:t>
                      </a:r>
                      <a:r>
                        <a:rPr lang="ru-RU" dirty="0" smtClean="0">
                          <a:solidFill>
                            <a:srgbClr val="19191A"/>
                          </a:solidFill>
                          <a:effectLst/>
                          <a:latin typeface="Times New Roman" panose="02020603050405020304" pitchFamily="18" charset="0"/>
                          <a:cs typeface="Times New Roman" panose="02020603050405020304" pitchFamily="18" charset="0"/>
                        </a:rPr>
                        <a:t> стандарт </a:t>
                      </a:r>
                      <a:r>
                        <a:rPr lang="en-US" dirty="0" smtClean="0">
                          <a:solidFill>
                            <a:srgbClr val="19191A"/>
                          </a:solidFill>
                          <a:effectLst/>
                          <a:latin typeface="Times New Roman" panose="02020603050405020304" pitchFamily="18" charset="0"/>
                          <a:cs typeface="Times New Roman" panose="02020603050405020304" pitchFamily="18" charset="0"/>
                        </a:rPr>
                        <a:t>G. 653</a:t>
                      </a:r>
                      <a:r>
                        <a:rPr lang="kk-KZ" dirty="0" smtClean="0">
                          <a:solidFill>
                            <a:srgbClr val="19191A"/>
                          </a:solidFill>
                          <a:effectLst/>
                          <a:latin typeface="Times New Roman" panose="02020603050405020304" pitchFamily="18" charset="0"/>
                          <a:cs typeface="Times New Roman" panose="02020603050405020304" pitchFamily="18" charset="0"/>
                        </a:rPr>
                        <a:t>.А.-ға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қарағанда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жоғары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жылдамдықты</a:t>
                      </a:r>
                      <a:r>
                        <a:rPr lang="ru-RU" dirty="0" smtClean="0">
                          <a:solidFill>
                            <a:srgbClr val="19191A"/>
                          </a:solidFill>
                          <a:effectLst/>
                          <a:latin typeface="Times New Roman" panose="02020603050405020304" pitchFamily="18" charset="0"/>
                          <a:cs typeface="Times New Roman" panose="02020603050405020304" pitchFamily="18" charset="0"/>
                        </a:rPr>
                        <a:t> беру </a:t>
                      </a:r>
                      <a:r>
                        <a:rPr lang="ru-RU" dirty="0" err="1" smtClean="0">
                          <a:solidFill>
                            <a:srgbClr val="19191A"/>
                          </a:solidFill>
                          <a:effectLst/>
                          <a:latin typeface="Times New Roman" panose="02020603050405020304" pitchFamily="18" charset="0"/>
                          <a:cs typeface="Times New Roman" panose="02020603050405020304" pitchFamily="18" charset="0"/>
                        </a:rPr>
                        <a:t>бағдарламаларын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қолдайды</a:t>
                      </a:r>
                      <a:r>
                        <a:rPr lang="en-US" dirty="0" smtClean="0">
                          <a:solidFill>
                            <a:srgbClr val="19191A"/>
                          </a:solidFill>
                          <a:effectLst/>
                          <a:latin typeface="Times New Roman" panose="02020603050405020304" pitchFamily="18" charset="0"/>
                          <a:cs typeface="Times New Roman" panose="02020603050405020304" pitchFamily="18" charset="0"/>
                        </a:rPr>
                        <a:t>.</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bl>
          </a:graphicData>
        </a:graphic>
      </p:graphicFrame>
    </p:spTree>
    <p:extLst>
      <p:ext uri="{BB962C8B-B14F-4D97-AF65-F5344CB8AC3E}">
        <p14:creationId xmlns:p14="http://schemas.microsoft.com/office/powerpoint/2010/main" val="2413769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a:xfrm>
            <a:off x="706362" y="440646"/>
            <a:ext cx="10266437" cy="1320800"/>
          </a:xfrm>
        </p:spPr>
        <p:txBody>
          <a:bodyPr>
            <a:normAutofit/>
          </a:bodyPr>
          <a:lstStyle/>
          <a:p>
            <a:r>
              <a:rPr lang="en-US" sz="1800" dirty="0">
                <a:latin typeface="Times New Roman" panose="02020603050405020304" pitchFamily="18" charset="0"/>
                <a:cs typeface="Times New Roman" panose="02020603050405020304" pitchFamily="18" charset="0"/>
              </a:rPr>
              <a:t>G. 654-</a:t>
            </a:r>
            <a:r>
              <a:rPr lang="ru-RU" sz="1800" dirty="0">
                <a:latin typeface="Times New Roman" panose="02020603050405020304" pitchFamily="18" charset="0"/>
                <a:cs typeface="Times New Roman" panose="02020603050405020304" pitchFamily="18" charset="0"/>
              </a:rPr>
              <a:t>су </a:t>
            </a:r>
            <a:r>
              <a:rPr lang="ru-RU" sz="1800" dirty="0" err="1">
                <a:latin typeface="Times New Roman" panose="02020603050405020304" pitchFamily="18" charset="0"/>
                <a:cs typeface="Times New Roman" panose="02020603050405020304" pitchFamily="18" charset="0"/>
              </a:rPr>
              <a:t>асты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үсті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желілері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ұзақ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қашықтыққа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кесілген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офсеттік</a:t>
            </a:r>
            <a:r>
              <a:rPr lang="ru-RU"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SMF</a:t>
            </a:r>
            <a:endParaRPr lang="ru-RU" sz="18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198820600"/>
              </p:ext>
            </p:extLst>
          </p:nvPr>
        </p:nvGraphicFramePr>
        <p:xfrm>
          <a:off x="706362" y="941388"/>
          <a:ext cx="10759924" cy="5837267"/>
        </p:xfrm>
        <a:graphic>
          <a:graphicData uri="http://schemas.openxmlformats.org/drawingml/2006/table">
            <a:tbl>
              <a:tblPr firstRow="1" bandRow="1">
                <a:tableStyleId>{5C22544A-7EE6-4342-B048-85BDC9FD1C3A}</a:tableStyleId>
              </a:tblPr>
              <a:tblGrid>
                <a:gridCol w="2007809"/>
                <a:gridCol w="2032000"/>
                <a:gridCol w="1538515"/>
                <a:gridCol w="5181600"/>
              </a:tblGrid>
              <a:tr h="389615">
                <a:tc>
                  <a:txBody>
                    <a:bodyPr/>
                    <a:lstStyle/>
                    <a:p>
                      <a:endParaRPr lang="ru-RU" dirty="0">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kk-KZ" sz="1200" b="1" dirty="0" smtClean="0">
                          <a:solidFill>
                            <a:srgbClr val="646466"/>
                          </a:solidFill>
                          <a:effectLst/>
                          <a:latin typeface="Times New Roman" panose="02020603050405020304" pitchFamily="18" charset="0"/>
                          <a:cs typeface="Times New Roman" panose="02020603050405020304" pitchFamily="18" charset="0"/>
                        </a:rPr>
                        <a:t>Сипаттамалары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Қамтитын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толқын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ұзындығы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Қолданылуы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r>
              <a:tr h="1036158">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G.654.A</a:t>
                      </a:r>
                    </a:p>
                  </a:txBody>
                  <a:tcPr marL="57150" marR="57150" marT="114300" marB="114300" anchor="ctr"/>
                </a:tc>
                <a:tc>
                  <a:txBody>
                    <a:bodyPr/>
                    <a:lstStyle/>
                    <a:p>
                      <a:pPr algn="ctr"/>
                      <a:r>
                        <a:rPr lang="ru-RU" sz="1000" dirty="0" smtClean="0">
                          <a:solidFill>
                            <a:srgbClr val="19191A"/>
                          </a:solidFill>
                          <a:effectLst/>
                          <a:latin typeface="Times New Roman" panose="02020603050405020304" pitchFamily="18" charset="0"/>
                          <a:cs typeface="Times New Roman" panose="02020603050405020304" pitchFamily="18" charset="0"/>
                        </a:rPr>
                        <a:t>1550 </a:t>
                      </a:r>
                      <a:r>
                        <a:rPr lang="en-US" sz="1000" dirty="0" smtClean="0">
                          <a:solidFill>
                            <a:srgbClr val="19191A"/>
                          </a:solidFill>
                          <a:effectLst/>
                          <a:latin typeface="Times New Roman" panose="02020603050405020304" pitchFamily="18" charset="0"/>
                          <a:cs typeface="Times New Roman" panose="02020603050405020304" pitchFamily="18" charset="0"/>
                        </a:rPr>
                        <a:t>nm</a:t>
                      </a:r>
                      <a:r>
                        <a:rPr lang="kk-KZ" sz="1000" dirty="0" smtClean="0">
                          <a:solidFill>
                            <a:srgbClr val="19191A"/>
                          </a:solidFill>
                          <a:effectLst/>
                          <a:latin typeface="Times New Roman" panose="02020603050405020304" pitchFamily="18" charset="0"/>
                          <a:cs typeface="Times New Roman" panose="02020603050405020304" pitchFamily="18" charset="0"/>
                        </a:rPr>
                        <a:t> толқын ұзындығына максималды</a:t>
                      </a:r>
                      <a:r>
                        <a:rPr lang="kk-KZ" sz="1000" baseline="0" dirty="0" smtClean="0">
                          <a:solidFill>
                            <a:srgbClr val="19191A"/>
                          </a:solidFill>
                          <a:effectLst/>
                          <a:latin typeface="Times New Roman" panose="02020603050405020304" pitchFamily="18" charset="0"/>
                          <a:cs typeface="Times New Roman" panose="02020603050405020304" pitchFamily="18" charset="0"/>
                        </a:rPr>
                        <a:t> сөну</a:t>
                      </a:r>
                      <a:r>
                        <a:rPr lang="ru-RU" sz="1000" dirty="0" smtClean="0">
                          <a:solidFill>
                            <a:srgbClr val="19191A"/>
                          </a:solidFill>
                          <a:effectLst/>
                          <a:latin typeface="Times New Roman" panose="02020603050405020304" pitchFamily="18" charset="0"/>
                          <a:cs typeface="Times New Roman" panose="02020603050405020304" pitchFamily="18" charset="0"/>
                        </a:rPr>
                        <a:t>0.22 </a:t>
                      </a:r>
                      <a:r>
                        <a:rPr lang="en-US" sz="1000" dirty="0" smtClean="0">
                          <a:solidFill>
                            <a:srgbClr val="19191A"/>
                          </a:solidFill>
                          <a:effectLst/>
                          <a:latin typeface="Times New Roman" panose="02020603050405020304" pitchFamily="18" charset="0"/>
                          <a:cs typeface="Times New Roman" panose="02020603050405020304" pitchFamily="18" charset="0"/>
                        </a:rPr>
                        <a:t>dB/km </a:t>
                      </a:r>
                      <a:r>
                        <a:rPr lang="kk-KZ" sz="1000" baseline="0" dirty="0" smtClean="0">
                          <a:solidFill>
                            <a:srgbClr val="19191A"/>
                          </a:solidFill>
                          <a:effectLst/>
                          <a:latin typeface="Times New Roman" panose="02020603050405020304" pitchFamily="18" charset="0"/>
                          <a:cs typeface="Times New Roman" panose="02020603050405020304" pitchFamily="18" charset="0"/>
                        </a:rPr>
                        <a:t> </a:t>
                      </a:r>
                      <a:r>
                        <a:rPr lang="en-US" sz="1000" dirty="0" smtClean="0">
                          <a:solidFill>
                            <a:srgbClr val="19191A"/>
                          </a:solidFill>
                          <a:effectLst/>
                          <a:latin typeface="Times New Roman" panose="02020603050405020304" pitchFamily="18" charset="0"/>
                          <a:cs typeface="Times New Roman" panose="02020603050405020304" pitchFamily="18" charset="0"/>
                        </a:rPr>
                        <a:t>.</a:t>
                      </a:r>
                      <a:r>
                        <a:rPr lang="en-US" sz="1000" dirty="0">
                          <a:solidFill>
                            <a:srgbClr val="19191A"/>
                          </a:solidFill>
                          <a:effectLst/>
                          <a:latin typeface="Times New Roman" panose="02020603050405020304" pitchFamily="18" charset="0"/>
                          <a:cs typeface="Times New Roman" panose="02020603050405020304" pitchFamily="18" charset="0"/>
                        </a:rPr>
                        <a:t/>
                      </a:r>
                      <a:br>
                        <a:rPr lang="en-US" sz="1000" dirty="0">
                          <a:solidFill>
                            <a:srgbClr val="19191A"/>
                          </a:solidFill>
                          <a:effectLst/>
                          <a:latin typeface="Times New Roman" panose="02020603050405020304" pitchFamily="18" charset="0"/>
                          <a:cs typeface="Times New Roman" panose="02020603050405020304" pitchFamily="18" charset="0"/>
                        </a:rPr>
                      </a:br>
                      <a:r>
                        <a:rPr lang="en-US" sz="1000" dirty="0">
                          <a:solidFill>
                            <a:srgbClr val="19191A"/>
                          </a:solidFill>
                          <a:effectLst/>
                          <a:latin typeface="Times New Roman" panose="02020603050405020304" pitchFamily="18" charset="0"/>
                          <a:cs typeface="Times New Roman" panose="02020603050405020304" pitchFamily="18" charset="0"/>
                        </a:rPr>
                        <a:t>Max PMDQ=0.5 </a:t>
                      </a:r>
                      <a:r>
                        <a:rPr lang="en-US" sz="1000" dirty="0" err="1">
                          <a:solidFill>
                            <a:srgbClr val="19191A"/>
                          </a:solidFill>
                          <a:effectLst/>
                          <a:latin typeface="Times New Roman" panose="02020603050405020304" pitchFamily="18" charset="0"/>
                          <a:cs typeface="Times New Roman" panose="02020603050405020304" pitchFamily="18" charset="0"/>
                        </a:rPr>
                        <a:t>ps</a:t>
                      </a:r>
                      <a:r>
                        <a:rPr lang="en-US" sz="1000" dirty="0">
                          <a:solidFill>
                            <a:srgbClr val="19191A"/>
                          </a:solidFill>
                          <a:effectLst/>
                          <a:latin typeface="Times New Roman" panose="02020603050405020304" pitchFamily="18" charset="0"/>
                          <a:cs typeface="Times New Roman" panose="02020603050405020304" pitchFamily="18" charset="0"/>
                        </a:rPr>
                        <a:t>/√ km</a:t>
                      </a:r>
                    </a:p>
                  </a:txBody>
                  <a:tcPr marL="57150" marR="57150" marT="114300" marB="114300" anchor="ctr"/>
                </a:tc>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1550 nm</a:t>
                      </a:r>
                    </a:p>
                  </a:txBody>
                  <a:tcPr marL="57150" marR="57150" marT="114300" marB="114300" anchor="ctr"/>
                </a:tc>
                <a:tc>
                  <a:txBody>
                    <a:bodyPr/>
                    <a:lstStyle/>
                    <a:p>
                      <a:pPr algn="ctr"/>
                      <a:r>
                        <a:rPr lang="en-US" sz="1000" dirty="0" smtClean="0">
                          <a:solidFill>
                            <a:srgbClr val="19191A"/>
                          </a:solidFill>
                          <a:effectLst/>
                          <a:latin typeface="Times New Roman" panose="02020603050405020304" pitchFamily="18" charset="0"/>
                          <a:cs typeface="Times New Roman" panose="02020603050405020304" pitchFamily="18" charset="0"/>
                        </a:rPr>
                        <a:t>Long-haul </a:t>
                      </a:r>
                      <a:r>
                        <a:rPr lang="ru-RU" sz="1000" dirty="0" err="1" smtClean="0">
                          <a:solidFill>
                            <a:srgbClr val="19191A"/>
                          </a:solidFill>
                          <a:effectLst/>
                          <a:latin typeface="Times New Roman" panose="02020603050405020304" pitchFamily="18" charset="0"/>
                          <a:cs typeface="Times New Roman" panose="02020603050405020304" pitchFamily="18" charset="0"/>
                        </a:rPr>
                        <a:t>жер</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үсті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желілері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және</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оптикалық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күшейткішті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пайдаланатын</a:t>
                      </a:r>
                      <a:r>
                        <a:rPr lang="ru-RU" sz="1000" dirty="0" smtClean="0">
                          <a:solidFill>
                            <a:srgbClr val="19191A"/>
                          </a:solidFill>
                          <a:effectLst/>
                          <a:latin typeface="Times New Roman" panose="02020603050405020304" pitchFamily="18" charset="0"/>
                          <a:cs typeface="Times New Roman" panose="02020603050405020304" pitchFamily="18" charset="0"/>
                        </a:rPr>
                        <a:t> су </a:t>
                      </a:r>
                      <a:r>
                        <a:rPr lang="ru-RU" sz="1000" dirty="0" err="1" smtClean="0">
                          <a:solidFill>
                            <a:srgbClr val="19191A"/>
                          </a:solidFill>
                          <a:effectLst/>
                          <a:latin typeface="Times New Roman" panose="02020603050405020304" pitchFamily="18" charset="0"/>
                          <a:cs typeface="Times New Roman" panose="02020603050405020304" pitchFamily="18" charset="0"/>
                        </a:rPr>
                        <a:t>асты</a:t>
                      </a:r>
                      <a:r>
                        <a:rPr lang="ru-RU" sz="1000" dirty="0" smtClean="0">
                          <a:solidFill>
                            <a:srgbClr val="19191A"/>
                          </a:solidFill>
                          <a:effectLst/>
                          <a:latin typeface="Times New Roman" panose="02020603050405020304" pitchFamily="18" charset="0"/>
                          <a:cs typeface="Times New Roman" panose="02020603050405020304" pitchFamily="18" charset="0"/>
                        </a:rPr>
                        <a:t> кабель </a:t>
                      </a:r>
                      <a:r>
                        <a:rPr lang="ru-RU" sz="10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сияқты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ұзақ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қашықтықтағы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цифрлық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таратуды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қолдану</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үшін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қолайлы</a:t>
                      </a:r>
                      <a:r>
                        <a:rPr lang="ru-RU" sz="1000" dirty="0" smtClean="0">
                          <a:solidFill>
                            <a:srgbClr val="19191A"/>
                          </a:solidFill>
                          <a:effectLst/>
                          <a:latin typeface="Times New Roman" panose="02020603050405020304" pitchFamily="18" charset="0"/>
                          <a:cs typeface="Times New Roman" panose="02020603050405020304" pitchFamily="18" charset="0"/>
                        </a:rPr>
                        <a:t>.</a:t>
                      </a:r>
                      <a:endParaRPr lang="ru-RU" sz="10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113187">
                <a:tc>
                  <a:txBody>
                    <a:bodyPr/>
                    <a:lstStyle/>
                    <a:p>
                      <a:pPr algn="ctr"/>
                      <a:r>
                        <a:rPr lang="en-US" sz="1000" dirty="0">
                          <a:solidFill>
                            <a:srgbClr val="19191A"/>
                          </a:solidFill>
                          <a:effectLst/>
                          <a:latin typeface="Times New Roman" panose="02020603050405020304" pitchFamily="18" charset="0"/>
                          <a:cs typeface="Times New Roman" panose="02020603050405020304" pitchFamily="18" charset="0"/>
                        </a:rPr>
                        <a:t>G.654.B</a:t>
                      </a:r>
                    </a:p>
                  </a:txBody>
                  <a:tcPr marL="57150" marR="57150" marT="114300" marB="114300" anchor="ctr"/>
                </a:tc>
                <a:tc>
                  <a:txBody>
                    <a:bodyPr/>
                    <a:lstStyle/>
                    <a:p>
                      <a:pPr algn="ctr"/>
                      <a:r>
                        <a:rPr lang="ru-RU" sz="1000" dirty="0" smtClean="0">
                          <a:solidFill>
                            <a:srgbClr val="19191A"/>
                          </a:solidFill>
                          <a:effectLst/>
                          <a:latin typeface="Times New Roman" panose="02020603050405020304" pitchFamily="18" charset="0"/>
                          <a:cs typeface="Times New Roman" panose="02020603050405020304" pitchFamily="18" charset="0"/>
                        </a:rPr>
                        <a:t>1550 </a:t>
                      </a:r>
                      <a:r>
                        <a:rPr lang="en-US" sz="1000" dirty="0" smtClean="0">
                          <a:solidFill>
                            <a:srgbClr val="19191A"/>
                          </a:solidFill>
                          <a:effectLst/>
                          <a:latin typeface="Times New Roman" panose="02020603050405020304" pitchFamily="18" charset="0"/>
                          <a:cs typeface="Times New Roman" panose="02020603050405020304" pitchFamily="18" charset="0"/>
                        </a:rPr>
                        <a:t>nm</a:t>
                      </a:r>
                      <a:r>
                        <a:rPr lang="kk-KZ" sz="1000" dirty="0" smtClean="0">
                          <a:solidFill>
                            <a:srgbClr val="19191A"/>
                          </a:solidFill>
                          <a:effectLst/>
                          <a:latin typeface="Times New Roman" panose="02020603050405020304" pitchFamily="18" charset="0"/>
                          <a:cs typeface="Times New Roman" panose="02020603050405020304" pitchFamily="18" charset="0"/>
                        </a:rPr>
                        <a:t> толқын ұзындығына максималды</a:t>
                      </a:r>
                      <a:r>
                        <a:rPr lang="kk-KZ" sz="1000" baseline="0" dirty="0" smtClean="0">
                          <a:solidFill>
                            <a:srgbClr val="19191A"/>
                          </a:solidFill>
                          <a:effectLst/>
                          <a:latin typeface="Times New Roman" panose="02020603050405020304" pitchFamily="18" charset="0"/>
                          <a:cs typeface="Times New Roman" panose="02020603050405020304" pitchFamily="18" charset="0"/>
                        </a:rPr>
                        <a:t> сөну</a:t>
                      </a:r>
                      <a:r>
                        <a:rPr lang="ru-RU" sz="1000" dirty="0" smtClean="0">
                          <a:solidFill>
                            <a:srgbClr val="19191A"/>
                          </a:solidFill>
                          <a:effectLst/>
                          <a:latin typeface="Times New Roman" panose="02020603050405020304" pitchFamily="18" charset="0"/>
                          <a:cs typeface="Times New Roman" panose="02020603050405020304" pitchFamily="18" charset="0"/>
                        </a:rPr>
                        <a:t>0.22 </a:t>
                      </a:r>
                      <a:r>
                        <a:rPr lang="en-US" sz="1000" dirty="0" smtClean="0">
                          <a:solidFill>
                            <a:srgbClr val="19191A"/>
                          </a:solidFill>
                          <a:effectLst/>
                          <a:latin typeface="Times New Roman" panose="02020603050405020304" pitchFamily="18" charset="0"/>
                          <a:cs typeface="Times New Roman" panose="02020603050405020304" pitchFamily="18" charset="0"/>
                        </a:rPr>
                        <a:t>dB/km </a:t>
                      </a:r>
                      <a:r>
                        <a:rPr lang="en-US" sz="1000" dirty="0" smtClean="0">
                          <a:solidFill>
                            <a:srgbClr val="19191A"/>
                          </a:solidFill>
                          <a:effectLst/>
                          <a:latin typeface="Times New Roman" panose="02020603050405020304" pitchFamily="18" charset="0"/>
                          <a:cs typeface="Times New Roman" panose="02020603050405020304" pitchFamily="18" charset="0"/>
                        </a:rPr>
                        <a:t>Max </a:t>
                      </a:r>
                      <a:r>
                        <a:rPr lang="en-US" sz="1000" dirty="0">
                          <a:solidFill>
                            <a:srgbClr val="19191A"/>
                          </a:solidFill>
                          <a:effectLst/>
                          <a:latin typeface="Times New Roman" panose="02020603050405020304" pitchFamily="18" charset="0"/>
                          <a:cs typeface="Times New Roman" panose="02020603050405020304" pitchFamily="18" charset="0"/>
                        </a:rPr>
                        <a:t>PMDQ=0.20 </a:t>
                      </a:r>
                      <a:r>
                        <a:rPr lang="en-US" sz="1000" dirty="0" err="1">
                          <a:solidFill>
                            <a:srgbClr val="19191A"/>
                          </a:solidFill>
                          <a:effectLst/>
                          <a:latin typeface="Times New Roman" panose="02020603050405020304" pitchFamily="18" charset="0"/>
                          <a:cs typeface="Times New Roman" panose="02020603050405020304" pitchFamily="18" charset="0"/>
                        </a:rPr>
                        <a:t>ps</a:t>
                      </a:r>
                      <a:r>
                        <a:rPr lang="en-US" sz="1000" dirty="0">
                          <a:solidFill>
                            <a:srgbClr val="19191A"/>
                          </a:solidFill>
                          <a:effectLst/>
                          <a:latin typeface="Times New Roman" panose="02020603050405020304" pitchFamily="18" charset="0"/>
                          <a:cs typeface="Times New Roman" panose="02020603050405020304" pitchFamily="18" charset="0"/>
                        </a:rPr>
                        <a:t>/√ km</a:t>
                      </a:r>
                    </a:p>
                  </a:txBody>
                  <a:tcPr marL="57150" marR="57150" marT="114300" marB="114300" anchor="ctr"/>
                </a:tc>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1550 nm</a:t>
                      </a:r>
                    </a:p>
                  </a:txBody>
                  <a:tcPr marL="57150" marR="57150" marT="114300" marB="114300" anchor="ctr"/>
                </a:tc>
                <a:tc>
                  <a:txBody>
                    <a:bodyPr/>
                    <a:lstStyle/>
                    <a:p>
                      <a:pPr algn="ctr"/>
                      <a:r>
                        <a:rPr lang="ru-RU" sz="1000" dirty="0" err="1" smtClean="0">
                          <a:solidFill>
                            <a:srgbClr val="19191A"/>
                          </a:solidFill>
                          <a:effectLst/>
                          <a:latin typeface="Times New Roman" panose="02020603050405020304" pitchFamily="18" charset="0"/>
                          <a:cs typeface="Times New Roman" panose="02020603050405020304" pitchFamily="18" charset="0"/>
                        </a:rPr>
                        <a:t>Сондай-ақ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en-US" sz="1000" dirty="0" smtClean="0">
                          <a:solidFill>
                            <a:srgbClr val="19191A"/>
                          </a:solidFill>
                          <a:effectLst/>
                          <a:latin typeface="Times New Roman" panose="02020603050405020304" pitchFamily="18" charset="0"/>
                          <a:cs typeface="Times New Roman" panose="02020603050405020304" pitchFamily="18" charset="0"/>
                        </a:rPr>
                        <a:t>G. 973-</a:t>
                      </a:r>
                      <a:r>
                        <a:rPr lang="ru-RU" sz="1000" dirty="0" smtClean="0">
                          <a:solidFill>
                            <a:srgbClr val="19191A"/>
                          </a:solidFill>
                          <a:effectLst/>
                          <a:latin typeface="Times New Roman" panose="02020603050405020304" pitchFamily="18" charset="0"/>
                          <a:cs typeface="Times New Roman" panose="02020603050405020304" pitchFamily="18" charset="0"/>
                        </a:rPr>
                        <a:t>де </a:t>
                      </a:r>
                      <a:r>
                        <a:rPr lang="ru-RU" sz="1000" dirty="0" err="1" smtClean="0">
                          <a:solidFill>
                            <a:srgbClr val="19191A"/>
                          </a:solidFill>
                          <a:effectLst/>
                          <a:latin typeface="Times New Roman" panose="02020603050405020304" pitchFamily="18" charset="0"/>
                          <a:cs typeface="Times New Roman" panose="02020603050405020304" pitchFamily="18" charset="0"/>
                        </a:rPr>
                        <a:t>қашықтан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толтырылатын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оптикалық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күшейткіштері</a:t>
                      </a:r>
                      <a:r>
                        <a:rPr lang="ru-RU" sz="1000" dirty="0" smtClean="0">
                          <a:solidFill>
                            <a:srgbClr val="19191A"/>
                          </a:solidFill>
                          <a:effectLst/>
                          <a:latin typeface="Times New Roman" panose="02020603050405020304" pitchFamily="18" charset="0"/>
                          <a:cs typeface="Times New Roman" panose="02020603050405020304" pitchFamily="18" charset="0"/>
                        </a:rPr>
                        <a:t> бар </a:t>
                      </a:r>
                      <a:r>
                        <a:rPr lang="en-US" sz="1000" dirty="0" smtClean="0">
                          <a:solidFill>
                            <a:srgbClr val="19191A"/>
                          </a:solidFill>
                          <a:effectLst/>
                          <a:latin typeface="Times New Roman" panose="02020603050405020304" pitchFamily="18" charset="0"/>
                          <a:cs typeface="Times New Roman" panose="02020603050405020304" pitchFamily="18" charset="0"/>
                        </a:rPr>
                        <a:t>WDM </a:t>
                      </a:r>
                      <a:r>
                        <a:rPr lang="ru-RU" sz="1000" dirty="0" err="1" smtClean="0">
                          <a:solidFill>
                            <a:srgbClr val="19191A"/>
                          </a:solidFill>
                          <a:effectLst/>
                          <a:latin typeface="Times New Roman" panose="02020603050405020304" pitchFamily="18" charset="0"/>
                          <a:cs typeface="Times New Roman" panose="02020603050405020304" pitchFamily="18" charset="0"/>
                        </a:rPr>
                        <a:t>қайталағышсыз</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ұзақ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және</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үлкен</a:t>
                      </a:r>
                      <a:r>
                        <a:rPr lang="ru-RU" sz="1000" dirty="0" smtClean="0">
                          <a:solidFill>
                            <a:srgbClr val="19191A"/>
                          </a:solidFill>
                          <a:effectLst/>
                          <a:latin typeface="Times New Roman" panose="02020603050405020304" pitchFamily="18" charset="0"/>
                          <a:cs typeface="Times New Roman" panose="02020603050405020304" pitchFamily="18" charset="0"/>
                        </a:rPr>
                        <a:t> су </a:t>
                      </a:r>
                      <a:r>
                        <a:rPr lang="ru-RU" sz="1000" dirty="0" err="1" smtClean="0">
                          <a:solidFill>
                            <a:srgbClr val="19191A"/>
                          </a:solidFill>
                          <a:effectLst/>
                          <a:latin typeface="Times New Roman" panose="02020603050405020304" pitchFamily="18" charset="0"/>
                          <a:cs typeface="Times New Roman" panose="02020603050405020304" pitchFamily="18" charset="0"/>
                        </a:rPr>
                        <a:t>асты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үшін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қолайлы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Сондай-ақ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en-US" sz="1000" dirty="0" smtClean="0">
                          <a:solidFill>
                            <a:srgbClr val="19191A"/>
                          </a:solidFill>
                          <a:effectLst/>
                          <a:latin typeface="Times New Roman" panose="02020603050405020304" pitchFamily="18" charset="0"/>
                          <a:cs typeface="Times New Roman" panose="02020603050405020304" pitchFamily="18" charset="0"/>
                        </a:rPr>
                        <a:t>G. 977-</a:t>
                      </a:r>
                      <a:r>
                        <a:rPr lang="ru-RU" sz="1000" dirty="0" smtClean="0">
                          <a:solidFill>
                            <a:srgbClr val="19191A"/>
                          </a:solidFill>
                          <a:effectLst/>
                          <a:latin typeface="Times New Roman" panose="02020603050405020304" pitchFamily="18" charset="0"/>
                          <a:cs typeface="Times New Roman" panose="02020603050405020304" pitchFamily="18" charset="0"/>
                        </a:rPr>
                        <a:t>де </a:t>
                      </a:r>
                      <a:r>
                        <a:rPr lang="ru-RU" sz="1000" dirty="0" err="1" smtClean="0">
                          <a:solidFill>
                            <a:srgbClr val="19191A"/>
                          </a:solidFill>
                          <a:effectLst/>
                          <a:latin typeface="Times New Roman" panose="02020603050405020304" pitchFamily="18" charset="0"/>
                          <a:cs typeface="Times New Roman" panose="02020603050405020304" pitchFamily="18" charset="0"/>
                        </a:rPr>
                        <a:t>оптикалық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күшейткіштері</a:t>
                      </a:r>
                      <a:r>
                        <a:rPr lang="ru-RU" sz="1000" dirty="0" smtClean="0">
                          <a:solidFill>
                            <a:srgbClr val="19191A"/>
                          </a:solidFill>
                          <a:effectLst/>
                          <a:latin typeface="Times New Roman" panose="02020603050405020304" pitchFamily="18" charset="0"/>
                          <a:cs typeface="Times New Roman" panose="02020603050405020304" pitchFamily="18" charset="0"/>
                        </a:rPr>
                        <a:t> бар </a:t>
                      </a:r>
                      <a:r>
                        <a:rPr lang="ru-RU" sz="1000" dirty="0" err="1" smtClean="0">
                          <a:solidFill>
                            <a:srgbClr val="19191A"/>
                          </a:solidFill>
                          <a:effectLst/>
                          <a:latin typeface="Times New Roman" panose="02020603050405020304" pitchFamily="18" charset="0"/>
                          <a:cs typeface="Times New Roman" panose="02020603050405020304" pitchFamily="18" charset="0"/>
                        </a:rPr>
                        <a:t>суасты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үшін</a:t>
                      </a:r>
                      <a:endParaRPr lang="ru-RU" sz="10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670455">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G.654.C</a:t>
                      </a:r>
                    </a:p>
                  </a:txBody>
                  <a:tcPr marL="57150" marR="57150" marT="114300" marB="114300" anchor="ctr"/>
                </a:tc>
                <a:tc>
                  <a:txBody>
                    <a:bodyPr/>
                    <a:lstStyle/>
                    <a:p>
                      <a:pPr algn="ctr"/>
                      <a:r>
                        <a:rPr lang="ru-RU" sz="1000" dirty="0" smtClean="0">
                          <a:solidFill>
                            <a:srgbClr val="19191A"/>
                          </a:solidFill>
                          <a:effectLst/>
                          <a:latin typeface="Times New Roman" panose="02020603050405020304" pitchFamily="18" charset="0"/>
                          <a:cs typeface="Times New Roman" panose="02020603050405020304" pitchFamily="18" charset="0"/>
                        </a:rPr>
                        <a:t>1550 </a:t>
                      </a:r>
                      <a:r>
                        <a:rPr lang="en-US" sz="1000" dirty="0" smtClean="0">
                          <a:solidFill>
                            <a:srgbClr val="19191A"/>
                          </a:solidFill>
                          <a:effectLst/>
                          <a:latin typeface="Times New Roman" panose="02020603050405020304" pitchFamily="18" charset="0"/>
                          <a:cs typeface="Times New Roman" panose="02020603050405020304" pitchFamily="18" charset="0"/>
                        </a:rPr>
                        <a:t>nm</a:t>
                      </a:r>
                      <a:r>
                        <a:rPr lang="kk-KZ" sz="1000" dirty="0" smtClean="0">
                          <a:solidFill>
                            <a:srgbClr val="19191A"/>
                          </a:solidFill>
                          <a:effectLst/>
                          <a:latin typeface="Times New Roman" panose="02020603050405020304" pitchFamily="18" charset="0"/>
                          <a:cs typeface="Times New Roman" panose="02020603050405020304" pitchFamily="18" charset="0"/>
                        </a:rPr>
                        <a:t> толқын ұзындығына максималды</a:t>
                      </a:r>
                      <a:r>
                        <a:rPr lang="kk-KZ" sz="1000" baseline="0" dirty="0" smtClean="0">
                          <a:solidFill>
                            <a:srgbClr val="19191A"/>
                          </a:solidFill>
                          <a:effectLst/>
                          <a:latin typeface="Times New Roman" panose="02020603050405020304" pitchFamily="18" charset="0"/>
                          <a:cs typeface="Times New Roman" panose="02020603050405020304" pitchFamily="18" charset="0"/>
                        </a:rPr>
                        <a:t> сөну</a:t>
                      </a:r>
                      <a:r>
                        <a:rPr lang="ru-RU" sz="1000" dirty="0" smtClean="0">
                          <a:solidFill>
                            <a:srgbClr val="19191A"/>
                          </a:solidFill>
                          <a:effectLst/>
                          <a:latin typeface="Times New Roman" panose="02020603050405020304" pitchFamily="18" charset="0"/>
                          <a:cs typeface="Times New Roman" panose="02020603050405020304" pitchFamily="18" charset="0"/>
                        </a:rPr>
                        <a:t>0.22 </a:t>
                      </a:r>
                      <a:r>
                        <a:rPr lang="en-US" sz="1000" dirty="0" smtClean="0">
                          <a:solidFill>
                            <a:srgbClr val="19191A"/>
                          </a:solidFill>
                          <a:effectLst/>
                          <a:latin typeface="Times New Roman" panose="02020603050405020304" pitchFamily="18" charset="0"/>
                          <a:cs typeface="Times New Roman" panose="02020603050405020304" pitchFamily="18" charset="0"/>
                        </a:rPr>
                        <a:t>dB/km </a:t>
                      </a:r>
                      <a:r>
                        <a:rPr lang="en-US" sz="1000" dirty="0" smtClean="0">
                          <a:solidFill>
                            <a:srgbClr val="19191A"/>
                          </a:solidFill>
                          <a:effectLst/>
                          <a:latin typeface="Times New Roman" panose="02020603050405020304" pitchFamily="18" charset="0"/>
                          <a:cs typeface="Times New Roman" panose="02020603050405020304" pitchFamily="18" charset="0"/>
                        </a:rPr>
                        <a:t>Max </a:t>
                      </a:r>
                      <a:r>
                        <a:rPr lang="en-US" sz="1000" dirty="0">
                          <a:solidFill>
                            <a:srgbClr val="19191A"/>
                          </a:solidFill>
                          <a:effectLst/>
                          <a:latin typeface="Times New Roman" panose="02020603050405020304" pitchFamily="18" charset="0"/>
                          <a:cs typeface="Times New Roman" panose="02020603050405020304" pitchFamily="18" charset="0"/>
                        </a:rPr>
                        <a:t>PMDQ=0.20 </a:t>
                      </a:r>
                      <a:r>
                        <a:rPr lang="en-US" sz="1000" dirty="0" err="1">
                          <a:solidFill>
                            <a:srgbClr val="19191A"/>
                          </a:solidFill>
                          <a:effectLst/>
                          <a:latin typeface="Times New Roman" panose="02020603050405020304" pitchFamily="18" charset="0"/>
                          <a:cs typeface="Times New Roman" panose="02020603050405020304" pitchFamily="18" charset="0"/>
                        </a:rPr>
                        <a:t>ps</a:t>
                      </a:r>
                      <a:r>
                        <a:rPr lang="en-US" sz="1000" dirty="0">
                          <a:solidFill>
                            <a:srgbClr val="19191A"/>
                          </a:solidFill>
                          <a:effectLst/>
                          <a:latin typeface="Times New Roman" panose="02020603050405020304" pitchFamily="18" charset="0"/>
                          <a:cs typeface="Times New Roman" panose="02020603050405020304" pitchFamily="18" charset="0"/>
                        </a:rPr>
                        <a:t>/√ km</a:t>
                      </a:r>
                    </a:p>
                  </a:txBody>
                  <a:tcPr marL="57150" marR="57150" marT="114300" marB="114300" anchor="ctr"/>
                </a:tc>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1550 nm</a:t>
                      </a:r>
                    </a:p>
                  </a:txBody>
                  <a:tcPr marL="57150" marR="57150" marT="114300" marB="114300" anchor="ctr"/>
                </a:tc>
                <a:tc>
                  <a:txBody>
                    <a:bodyPr/>
                    <a:lstStyle/>
                    <a:p>
                      <a:pPr algn="ctr"/>
                      <a:r>
                        <a:rPr lang="en-US" sz="1000" dirty="0" smtClean="0">
                          <a:solidFill>
                            <a:srgbClr val="19191A"/>
                          </a:solidFill>
                          <a:effectLst/>
                          <a:latin typeface="Times New Roman" panose="02020603050405020304" pitchFamily="18" charset="0"/>
                          <a:cs typeface="Times New Roman" panose="02020603050405020304" pitchFamily="18" charset="0"/>
                        </a:rPr>
                        <a:t>G. 959. 1 </a:t>
                      </a:r>
                      <a:r>
                        <a:rPr lang="ru-RU" sz="1000" dirty="0" err="1" smtClean="0">
                          <a:solidFill>
                            <a:srgbClr val="19191A"/>
                          </a:solidFill>
                          <a:effectLst/>
                          <a:latin typeface="Times New Roman" panose="02020603050405020304" pitchFamily="18" charset="0"/>
                          <a:cs typeface="Times New Roman" panose="02020603050405020304" pitchFamily="18" charset="0"/>
                        </a:rPr>
                        <a:t>алыс</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қашықтыққа</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жоғары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smtClean="0">
                          <a:solidFill>
                            <a:srgbClr val="19191A"/>
                          </a:solidFill>
                          <a:effectLst/>
                          <a:latin typeface="Times New Roman" panose="02020603050405020304" pitchFamily="18" charset="0"/>
                          <a:cs typeface="Times New Roman" panose="02020603050405020304" pitchFamily="18" charset="0"/>
                        </a:rPr>
                        <a:t> беру </a:t>
                      </a:r>
                      <a:r>
                        <a:rPr lang="ru-RU" sz="1000" dirty="0" err="1" smtClean="0">
                          <a:solidFill>
                            <a:srgbClr val="19191A"/>
                          </a:solidFill>
                          <a:effectLst/>
                          <a:latin typeface="Times New Roman" panose="02020603050405020304" pitchFamily="18" charset="0"/>
                          <a:cs typeface="Times New Roman" panose="02020603050405020304" pitchFamily="18" charset="0"/>
                        </a:rPr>
                        <a:t>жылдамдығы</a:t>
                      </a:r>
                      <a:r>
                        <a:rPr lang="ru-RU" sz="1000" dirty="0" smtClean="0">
                          <a:solidFill>
                            <a:srgbClr val="19191A"/>
                          </a:solidFill>
                          <a:effectLst/>
                          <a:latin typeface="Times New Roman" panose="02020603050405020304" pitchFamily="18" charset="0"/>
                          <a:cs typeface="Times New Roman" panose="02020603050405020304" pitchFamily="18" charset="0"/>
                        </a:rPr>
                        <a:t> бар </a:t>
                      </a:r>
                      <a:r>
                        <a:rPr lang="ru-RU" sz="1000" dirty="0" err="1" smtClean="0">
                          <a:solidFill>
                            <a:srgbClr val="19191A"/>
                          </a:solidFill>
                          <a:effectLst/>
                          <a:latin typeface="Times New Roman" panose="02020603050405020304" pitchFamily="18" charset="0"/>
                          <a:cs typeface="Times New Roman" panose="02020603050405020304" pitchFamily="18" charset="0"/>
                        </a:rPr>
                        <a:t>қосымшалар</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үшін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қолайлы</a:t>
                      </a:r>
                      <a:r>
                        <a:rPr lang="ru-RU" sz="1000" dirty="0" smtClean="0">
                          <a:solidFill>
                            <a:srgbClr val="19191A"/>
                          </a:solidFill>
                          <a:effectLst/>
                          <a:latin typeface="Times New Roman" panose="02020603050405020304" pitchFamily="18" charset="0"/>
                          <a:cs typeface="Times New Roman" panose="02020603050405020304" pitchFamily="18" charset="0"/>
                        </a:rPr>
                        <a:t>.</a:t>
                      </a:r>
                      <a:endParaRPr lang="ru-RU" sz="10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670455">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G.654.D</a:t>
                      </a:r>
                    </a:p>
                  </a:txBody>
                  <a:tcPr marL="57150" marR="57150" marT="114300" marB="114300" anchor="ctr"/>
                </a:tc>
                <a:tc>
                  <a:txBody>
                    <a:bodyPr/>
                    <a:lstStyle/>
                    <a:p>
                      <a:pPr algn="ctr"/>
                      <a:r>
                        <a:rPr lang="ru-RU" sz="1000" dirty="0" smtClean="0">
                          <a:solidFill>
                            <a:srgbClr val="19191A"/>
                          </a:solidFill>
                          <a:effectLst/>
                          <a:latin typeface="Times New Roman" panose="02020603050405020304" pitchFamily="18" charset="0"/>
                          <a:cs typeface="Times New Roman" panose="02020603050405020304" pitchFamily="18" charset="0"/>
                        </a:rPr>
                        <a:t>1550 </a:t>
                      </a:r>
                      <a:r>
                        <a:rPr lang="en-US" sz="1000" dirty="0" smtClean="0">
                          <a:solidFill>
                            <a:srgbClr val="19191A"/>
                          </a:solidFill>
                          <a:effectLst/>
                          <a:latin typeface="Times New Roman" panose="02020603050405020304" pitchFamily="18" charset="0"/>
                          <a:cs typeface="Times New Roman" panose="02020603050405020304" pitchFamily="18" charset="0"/>
                        </a:rPr>
                        <a:t>nm</a:t>
                      </a:r>
                      <a:r>
                        <a:rPr lang="kk-KZ" sz="1000" dirty="0" smtClean="0">
                          <a:solidFill>
                            <a:srgbClr val="19191A"/>
                          </a:solidFill>
                          <a:effectLst/>
                          <a:latin typeface="Times New Roman" panose="02020603050405020304" pitchFamily="18" charset="0"/>
                          <a:cs typeface="Times New Roman" panose="02020603050405020304" pitchFamily="18" charset="0"/>
                        </a:rPr>
                        <a:t> толқын ұзындығына максималды</a:t>
                      </a:r>
                      <a:r>
                        <a:rPr lang="kk-KZ" sz="1000" baseline="0" dirty="0" smtClean="0">
                          <a:solidFill>
                            <a:srgbClr val="19191A"/>
                          </a:solidFill>
                          <a:effectLst/>
                          <a:latin typeface="Times New Roman" panose="02020603050405020304" pitchFamily="18" charset="0"/>
                          <a:cs typeface="Times New Roman" panose="02020603050405020304" pitchFamily="18" charset="0"/>
                        </a:rPr>
                        <a:t> сөну</a:t>
                      </a:r>
                      <a:r>
                        <a:rPr lang="ru-RU" sz="1000" dirty="0" smtClean="0">
                          <a:solidFill>
                            <a:srgbClr val="19191A"/>
                          </a:solidFill>
                          <a:effectLst/>
                          <a:latin typeface="Times New Roman" panose="02020603050405020304" pitchFamily="18" charset="0"/>
                          <a:cs typeface="Times New Roman" panose="02020603050405020304" pitchFamily="18" charset="0"/>
                        </a:rPr>
                        <a:t>0.22 </a:t>
                      </a:r>
                      <a:r>
                        <a:rPr lang="en-US" sz="1000" dirty="0" smtClean="0">
                          <a:solidFill>
                            <a:srgbClr val="19191A"/>
                          </a:solidFill>
                          <a:effectLst/>
                          <a:latin typeface="Times New Roman" panose="02020603050405020304" pitchFamily="18" charset="0"/>
                          <a:cs typeface="Times New Roman" panose="02020603050405020304" pitchFamily="18" charset="0"/>
                        </a:rPr>
                        <a:t>dB/km </a:t>
                      </a:r>
                      <a:r>
                        <a:rPr lang="en-US" sz="1000" dirty="0" smtClean="0">
                          <a:solidFill>
                            <a:srgbClr val="19191A"/>
                          </a:solidFill>
                          <a:effectLst/>
                          <a:latin typeface="Times New Roman" panose="02020603050405020304" pitchFamily="18" charset="0"/>
                          <a:cs typeface="Times New Roman" panose="02020603050405020304" pitchFamily="18" charset="0"/>
                        </a:rPr>
                        <a:t>Max </a:t>
                      </a:r>
                      <a:r>
                        <a:rPr lang="en-US" sz="1000" dirty="0">
                          <a:solidFill>
                            <a:srgbClr val="19191A"/>
                          </a:solidFill>
                          <a:effectLst/>
                          <a:latin typeface="Times New Roman" panose="02020603050405020304" pitchFamily="18" charset="0"/>
                          <a:cs typeface="Times New Roman" panose="02020603050405020304" pitchFamily="18" charset="0"/>
                        </a:rPr>
                        <a:t>PMDQ=0.20 </a:t>
                      </a:r>
                      <a:r>
                        <a:rPr lang="en-US" sz="1000" dirty="0" err="1">
                          <a:solidFill>
                            <a:srgbClr val="19191A"/>
                          </a:solidFill>
                          <a:effectLst/>
                          <a:latin typeface="Times New Roman" panose="02020603050405020304" pitchFamily="18" charset="0"/>
                          <a:cs typeface="Times New Roman" panose="02020603050405020304" pitchFamily="18" charset="0"/>
                        </a:rPr>
                        <a:t>ps</a:t>
                      </a:r>
                      <a:r>
                        <a:rPr lang="en-US" sz="1000" dirty="0">
                          <a:solidFill>
                            <a:srgbClr val="19191A"/>
                          </a:solidFill>
                          <a:effectLst/>
                          <a:latin typeface="Times New Roman" panose="02020603050405020304" pitchFamily="18" charset="0"/>
                          <a:cs typeface="Times New Roman" panose="02020603050405020304" pitchFamily="18" charset="0"/>
                        </a:rPr>
                        <a:t>/√ km</a:t>
                      </a:r>
                    </a:p>
                  </a:txBody>
                  <a:tcPr marL="57150" marR="57150" marT="114300" marB="114300" anchor="ctr"/>
                </a:tc>
                <a:tc>
                  <a:txBody>
                    <a:bodyPr/>
                    <a:lstStyle/>
                    <a:p>
                      <a:pPr algn="ctr"/>
                      <a:r>
                        <a:rPr lang="en-US" sz="1000" dirty="0">
                          <a:solidFill>
                            <a:srgbClr val="19191A"/>
                          </a:solidFill>
                          <a:effectLst/>
                          <a:latin typeface="Times New Roman" panose="02020603050405020304" pitchFamily="18" charset="0"/>
                          <a:cs typeface="Times New Roman" panose="02020603050405020304" pitchFamily="18" charset="0"/>
                        </a:rPr>
                        <a:t>1550 nm</a:t>
                      </a:r>
                    </a:p>
                  </a:txBody>
                  <a:tcPr marL="57150" marR="57150" marT="114300" marB="114300" anchor="ctr"/>
                </a:tc>
                <a:tc>
                  <a:txBody>
                    <a:bodyPr/>
                    <a:lstStyle/>
                    <a:p>
                      <a:pPr algn="ctr"/>
                      <a:r>
                        <a:rPr lang="en-US" sz="1000" dirty="0" smtClean="0">
                          <a:solidFill>
                            <a:srgbClr val="19191A"/>
                          </a:solidFill>
                          <a:effectLst/>
                          <a:latin typeface="Times New Roman" panose="02020603050405020304" pitchFamily="18" charset="0"/>
                          <a:cs typeface="Times New Roman" panose="02020603050405020304" pitchFamily="18" charset="0"/>
                        </a:rPr>
                        <a:t>G. 973, G. 973.1, G. 973.2 </a:t>
                      </a:r>
                      <a:r>
                        <a:rPr lang="ru-RU" sz="1000" dirty="0" err="1" smtClean="0">
                          <a:solidFill>
                            <a:srgbClr val="19191A"/>
                          </a:solidFill>
                          <a:effectLst/>
                          <a:latin typeface="Times New Roman" panose="02020603050405020304" pitchFamily="18" charset="0"/>
                          <a:cs typeface="Times New Roman" panose="02020603050405020304" pitchFamily="18" charset="0"/>
                        </a:rPr>
                        <a:t>және</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en-US" sz="1000" dirty="0" smtClean="0">
                          <a:solidFill>
                            <a:srgbClr val="19191A"/>
                          </a:solidFill>
                          <a:effectLst/>
                          <a:latin typeface="Times New Roman" panose="02020603050405020304" pitchFamily="18" charset="0"/>
                          <a:cs typeface="Times New Roman" panose="02020603050405020304" pitchFamily="18" charset="0"/>
                        </a:rPr>
                        <a:t>G. 977-</a:t>
                      </a:r>
                      <a:r>
                        <a:rPr lang="ru-RU" sz="1000" dirty="0" smtClean="0">
                          <a:solidFill>
                            <a:srgbClr val="19191A"/>
                          </a:solidFill>
                          <a:effectLst/>
                          <a:latin typeface="Times New Roman" panose="02020603050405020304" pitchFamily="18" charset="0"/>
                          <a:cs typeface="Times New Roman" panose="02020603050405020304" pitchFamily="18" charset="0"/>
                        </a:rPr>
                        <a:t>де </a:t>
                      </a:r>
                      <a:r>
                        <a:rPr lang="ru-RU" sz="1000" dirty="0" err="1" smtClean="0">
                          <a:solidFill>
                            <a:srgbClr val="19191A"/>
                          </a:solidFill>
                          <a:effectLst/>
                          <a:latin typeface="Times New Roman" panose="02020603050405020304" pitchFamily="18" charset="0"/>
                          <a:cs typeface="Times New Roman" panose="02020603050405020304" pitchFamily="18" charset="0"/>
                        </a:rPr>
                        <a:t>жоғары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жылдамдықты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суасты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үшін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қолайлы</a:t>
                      </a:r>
                      <a:r>
                        <a:rPr lang="ru-RU" sz="1000" dirty="0" smtClean="0">
                          <a:solidFill>
                            <a:srgbClr val="19191A"/>
                          </a:solidFill>
                          <a:effectLst/>
                          <a:latin typeface="Times New Roman" panose="02020603050405020304" pitchFamily="18" charset="0"/>
                          <a:cs typeface="Times New Roman" panose="02020603050405020304" pitchFamily="18" charset="0"/>
                        </a:rPr>
                        <a:t>.</a:t>
                      </a:r>
                      <a:endParaRPr lang="ru-RU" sz="10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855312">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G.654.E</a:t>
                      </a:r>
                    </a:p>
                  </a:txBody>
                  <a:tcPr marL="57150" marR="57150" marT="114300" marB="114300" anchor="ctr"/>
                </a:tc>
                <a:tc>
                  <a:txBody>
                    <a:bodyPr/>
                    <a:lstStyle/>
                    <a:p>
                      <a:pPr algn="ctr"/>
                      <a:r>
                        <a:rPr lang="ru-RU" sz="1000" dirty="0" smtClean="0">
                          <a:solidFill>
                            <a:srgbClr val="19191A"/>
                          </a:solidFill>
                          <a:effectLst/>
                          <a:latin typeface="Times New Roman" panose="02020603050405020304" pitchFamily="18" charset="0"/>
                          <a:cs typeface="Times New Roman" panose="02020603050405020304" pitchFamily="18" charset="0"/>
                        </a:rPr>
                        <a:t>1550 </a:t>
                      </a:r>
                      <a:r>
                        <a:rPr lang="en-US" sz="1000" dirty="0" smtClean="0">
                          <a:solidFill>
                            <a:srgbClr val="19191A"/>
                          </a:solidFill>
                          <a:effectLst/>
                          <a:latin typeface="Times New Roman" panose="02020603050405020304" pitchFamily="18" charset="0"/>
                          <a:cs typeface="Times New Roman" panose="02020603050405020304" pitchFamily="18" charset="0"/>
                        </a:rPr>
                        <a:t>nm</a:t>
                      </a:r>
                      <a:r>
                        <a:rPr lang="kk-KZ" sz="1000" dirty="0" smtClean="0">
                          <a:solidFill>
                            <a:srgbClr val="19191A"/>
                          </a:solidFill>
                          <a:effectLst/>
                          <a:latin typeface="Times New Roman" panose="02020603050405020304" pitchFamily="18" charset="0"/>
                          <a:cs typeface="Times New Roman" panose="02020603050405020304" pitchFamily="18" charset="0"/>
                        </a:rPr>
                        <a:t> толқын ұзындығына максималды</a:t>
                      </a:r>
                      <a:r>
                        <a:rPr lang="kk-KZ" sz="1000" baseline="0" dirty="0" smtClean="0">
                          <a:solidFill>
                            <a:srgbClr val="19191A"/>
                          </a:solidFill>
                          <a:effectLst/>
                          <a:latin typeface="Times New Roman" panose="02020603050405020304" pitchFamily="18" charset="0"/>
                          <a:cs typeface="Times New Roman" panose="02020603050405020304" pitchFamily="18" charset="0"/>
                        </a:rPr>
                        <a:t> сөну</a:t>
                      </a:r>
                      <a:r>
                        <a:rPr lang="ru-RU" sz="1000" dirty="0" smtClean="0">
                          <a:solidFill>
                            <a:srgbClr val="19191A"/>
                          </a:solidFill>
                          <a:effectLst/>
                          <a:latin typeface="Times New Roman" panose="02020603050405020304" pitchFamily="18" charset="0"/>
                          <a:cs typeface="Times New Roman" panose="02020603050405020304" pitchFamily="18" charset="0"/>
                        </a:rPr>
                        <a:t>0.23 </a:t>
                      </a:r>
                      <a:r>
                        <a:rPr lang="en-US" sz="1000" dirty="0" smtClean="0">
                          <a:solidFill>
                            <a:srgbClr val="19191A"/>
                          </a:solidFill>
                          <a:effectLst/>
                          <a:latin typeface="Times New Roman" panose="02020603050405020304" pitchFamily="18" charset="0"/>
                          <a:cs typeface="Times New Roman" panose="02020603050405020304" pitchFamily="18" charset="0"/>
                        </a:rPr>
                        <a:t>dB/km </a:t>
                      </a:r>
                      <a:r>
                        <a:rPr lang="en-US" sz="1000" dirty="0" smtClean="0">
                          <a:solidFill>
                            <a:srgbClr val="19191A"/>
                          </a:solidFill>
                          <a:effectLst/>
                          <a:latin typeface="Times New Roman" panose="02020603050405020304" pitchFamily="18" charset="0"/>
                          <a:cs typeface="Times New Roman" panose="02020603050405020304" pitchFamily="18" charset="0"/>
                        </a:rPr>
                        <a:t>Max </a:t>
                      </a:r>
                      <a:r>
                        <a:rPr lang="en-US" sz="1000" dirty="0">
                          <a:solidFill>
                            <a:srgbClr val="19191A"/>
                          </a:solidFill>
                          <a:effectLst/>
                          <a:latin typeface="Times New Roman" panose="02020603050405020304" pitchFamily="18" charset="0"/>
                          <a:cs typeface="Times New Roman" panose="02020603050405020304" pitchFamily="18" charset="0"/>
                        </a:rPr>
                        <a:t>PMDQ=0.20 </a:t>
                      </a:r>
                      <a:r>
                        <a:rPr lang="en-US" sz="1000" dirty="0" err="1">
                          <a:solidFill>
                            <a:srgbClr val="19191A"/>
                          </a:solidFill>
                          <a:effectLst/>
                          <a:latin typeface="Times New Roman" panose="02020603050405020304" pitchFamily="18" charset="0"/>
                          <a:cs typeface="Times New Roman" panose="02020603050405020304" pitchFamily="18" charset="0"/>
                        </a:rPr>
                        <a:t>ps</a:t>
                      </a:r>
                      <a:r>
                        <a:rPr lang="en-US" sz="1000" dirty="0">
                          <a:solidFill>
                            <a:srgbClr val="19191A"/>
                          </a:solidFill>
                          <a:effectLst/>
                          <a:latin typeface="Times New Roman" panose="02020603050405020304" pitchFamily="18" charset="0"/>
                          <a:cs typeface="Times New Roman" panose="02020603050405020304" pitchFamily="18" charset="0"/>
                        </a:rPr>
                        <a:t>/√ km</a:t>
                      </a:r>
                    </a:p>
                  </a:txBody>
                  <a:tcPr marL="57150" marR="57150" marT="114300" marB="114300" anchor="ctr"/>
                </a:tc>
                <a:tc>
                  <a:txBody>
                    <a:bodyPr/>
                    <a:lstStyle/>
                    <a:p>
                      <a:pPr algn="ctr"/>
                      <a:r>
                        <a:rPr lang="en-US" sz="1000">
                          <a:solidFill>
                            <a:srgbClr val="19191A"/>
                          </a:solidFill>
                          <a:effectLst/>
                          <a:latin typeface="Times New Roman" panose="02020603050405020304" pitchFamily="18" charset="0"/>
                          <a:cs typeface="Times New Roman" panose="02020603050405020304" pitchFamily="18" charset="0"/>
                        </a:rPr>
                        <a:t>1550 nm</a:t>
                      </a:r>
                    </a:p>
                  </a:txBody>
                  <a:tcPr marL="57150" marR="57150" marT="114300" marB="114300" anchor="ctr"/>
                </a:tc>
                <a:tc>
                  <a:txBody>
                    <a:bodyPr/>
                    <a:lstStyle/>
                    <a:p>
                      <a:pPr algn="ctr"/>
                      <a:r>
                        <a:rPr lang="en-US" sz="1000" dirty="0" smtClean="0">
                          <a:solidFill>
                            <a:srgbClr val="19191A"/>
                          </a:solidFill>
                          <a:effectLst/>
                          <a:latin typeface="Times New Roman" panose="02020603050405020304" pitchFamily="18" charset="0"/>
                          <a:cs typeface="Times New Roman" panose="02020603050405020304" pitchFamily="18" charset="0"/>
                        </a:rPr>
                        <a:t>ITU-T G. 654</a:t>
                      </a:r>
                      <a:r>
                        <a:rPr lang="kk-KZ" sz="1000" dirty="0" smtClean="0">
                          <a:solidFill>
                            <a:srgbClr val="19191A"/>
                          </a:solidFill>
                          <a:effectLst/>
                          <a:latin typeface="Times New Roman" panose="02020603050405020304" pitchFamily="18" charset="0"/>
                          <a:cs typeface="Times New Roman" panose="02020603050405020304" pitchFamily="18" charset="0"/>
                        </a:rPr>
                        <a:t>.В</a:t>
                      </a:r>
                      <a:r>
                        <a:rPr lang="en-US"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сияқты</a:t>
                      </a:r>
                      <a:r>
                        <a:rPr lang="ru-RU" sz="1000" dirty="0" smtClean="0">
                          <a:solidFill>
                            <a:srgbClr val="19191A"/>
                          </a:solidFill>
                          <a:effectLst/>
                          <a:latin typeface="Times New Roman" panose="02020603050405020304" pitchFamily="18" charset="0"/>
                          <a:cs typeface="Times New Roman" panose="02020603050405020304" pitchFamily="18" charset="0"/>
                        </a:rPr>
                        <a:t>.</a:t>
                      </a:r>
                      <a:r>
                        <a:rPr lang="en-US"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бірақ</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en-US" sz="1000" dirty="0" smtClean="0">
                          <a:solidFill>
                            <a:srgbClr val="19191A"/>
                          </a:solidFill>
                          <a:effectLst/>
                          <a:latin typeface="Times New Roman" panose="02020603050405020304" pitchFamily="18" charset="0"/>
                          <a:cs typeface="Times New Roman" panose="02020603050405020304" pitchFamily="18" charset="0"/>
                        </a:rPr>
                        <a:t>ITU-T G. 652</a:t>
                      </a:r>
                      <a:r>
                        <a:rPr lang="kk-KZ" sz="1000" dirty="0" smtClean="0">
                          <a:solidFill>
                            <a:srgbClr val="19191A"/>
                          </a:solidFill>
                          <a:effectLst/>
                          <a:latin typeface="Times New Roman" panose="02020603050405020304" pitchFamily="18" charset="0"/>
                          <a:cs typeface="Times New Roman" panose="02020603050405020304" pitchFamily="18" charset="0"/>
                        </a:rPr>
                        <a:t>.</a:t>
                      </a:r>
                      <a:r>
                        <a:rPr lang="en-US" sz="1000" dirty="0" smtClean="0">
                          <a:solidFill>
                            <a:srgbClr val="19191A"/>
                          </a:solidFill>
                          <a:effectLst/>
                          <a:latin typeface="Times New Roman" panose="02020603050405020304" pitchFamily="18" charset="0"/>
                          <a:cs typeface="Times New Roman" panose="02020603050405020304" pitchFamily="18" charset="0"/>
                        </a:rPr>
                        <a:t>D </a:t>
                      </a:r>
                      <a:r>
                        <a:rPr lang="ru-RU" sz="1000" dirty="0" err="1" smtClean="0">
                          <a:solidFill>
                            <a:srgbClr val="19191A"/>
                          </a:solidFill>
                          <a:effectLst/>
                          <a:latin typeface="Times New Roman" panose="02020603050405020304" pitchFamily="18" charset="0"/>
                          <a:cs typeface="Times New Roman" panose="02020603050405020304" pitchFamily="18" charset="0"/>
                        </a:rPr>
                        <a:t>талшықтарына</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балама</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иілу</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кезіндегі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шығындар</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сипаттамасы</a:t>
                      </a:r>
                      <a:r>
                        <a:rPr lang="ru-RU" sz="1000" dirty="0" smtClean="0">
                          <a:solidFill>
                            <a:srgbClr val="19191A"/>
                          </a:solidFill>
                          <a:effectLst/>
                          <a:latin typeface="Times New Roman" panose="02020603050405020304" pitchFamily="18" charset="0"/>
                          <a:cs typeface="Times New Roman" panose="02020603050405020304" pitchFamily="18" charset="0"/>
                        </a:rPr>
                        <a:t> аз</a:t>
                      </a:r>
                      <a:r>
                        <a:rPr lang="en-US"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және</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en-US" sz="1000" dirty="0" smtClean="0">
                          <a:solidFill>
                            <a:srgbClr val="19191A"/>
                          </a:solidFill>
                          <a:effectLst/>
                          <a:latin typeface="Times New Roman" panose="02020603050405020304" pitchFamily="18" charset="0"/>
                          <a:cs typeface="Times New Roman" panose="02020603050405020304" pitchFamily="18" charset="0"/>
                        </a:rPr>
                        <a:t>MFD </a:t>
                      </a:r>
                      <a:r>
                        <a:rPr lang="ru-RU" sz="1000" dirty="0" err="1" smtClean="0">
                          <a:solidFill>
                            <a:srgbClr val="19191A"/>
                          </a:solidFill>
                          <a:effectLst/>
                          <a:latin typeface="Times New Roman" panose="02020603050405020304" pitchFamily="18" charset="0"/>
                          <a:cs typeface="Times New Roman" panose="02020603050405020304" pitchFamily="18" charset="0"/>
                        </a:rPr>
                        <a:t>номиналды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мәндерінің</a:t>
                      </a:r>
                      <a:r>
                        <a:rPr lang="ru-RU" sz="1000" dirty="0" smtClean="0">
                          <a:solidFill>
                            <a:srgbClr val="19191A"/>
                          </a:solidFill>
                          <a:effectLst/>
                          <a:latin typeface="Times New Roman" panose="02020603050405020304" pitchFamily="18" charset="0"/>
                          <a:cs typeface="Times New Roman" panose="02020603050405020304" pitchFamily="18" charset="0"/>
                        </a:rPr>
                        <a:t> тар диапазоны. 100</a:t>
                      </a:r>
                      <a:r>
                        <a:rPr lang="en-US" sz="1000" dirty="0" smtClean="0">
                          <a:solidFill>
                            <a:srgbClr val="19191A"/>
                          </a:solidFill>
                          <a:effectLst/>
                          <a:latin typeface="Times New Roman" panose="02020603050405020304" pitchFamily="18" charset="0"/>
                          <a:cs typeface="Times New Roman" panose="02020603050405020304" pitchFamily="18" charset="0"/>
                        </a:rPr>
                        <a:t>g/200g/400G </a:t>
                      </a:r>
                      <a:r>
                        <a:rPr lang="ru-RU" sz="1000" dirty="0" err="1" smtClean="0">
                          <a:solidFill>
                            <a:srgbClr val="19191A"/>
                          </a:solidFill>
                          <a:effectLst/>
                          <a:latin typeface="Times New Roman" panose="02020603050405020304" pitchFamily="18" charset="0"/>
                          <a:cs typeface="Times New Roman" panose="02020603050405020304" pitchFamily="18" charset="0"/>
                        </a:rPr>
                        <a:t>жүйелері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сияқты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жоғары</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жылдамдықпен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когерентті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берілісті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қолдау</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үшін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en-US" sz="1000" dirty="0" err="1" smtClean="0">
                          <a:solidFill>
                            <a:srgbClr val="19191A"/>
                          </a:solidFill>
                          <a:effectLst/>
                          <a:latin typeface="Times New Roman" panose="02020603050405020304" pitchFamily="18" charset="0"/>
                          <a:cs typeface="Times New Roman" panose="02020603050405020304" pitchFamily="18" charset="0"/>
                        </a:rPr>
                        <a:t>osnr</a:t>
                      </a:r>
                      <a:r>
                        <a:rPr lang="en-US"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жетілдірілген</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өнімділігі</a:t>
                      </a:r>
                      <a:r>
                        <a:rPr lang="ru-RU" sz="1000" dirty="0" smtClean="0">
                          <a:solidFill>
                            <a:srgbClr val="19191A"/>
                          </a:solidFill>
                          <a:effectLst/>
                          <a:latin typeface="Times New Roman" panose="02020603050405020304" pitchFamily="18" charset="0"/>
                          <a:cs typeface="Times New Roman" panose="02020603050405020304" pitchFamily="18" charset="0"/>
                        </a:rPr>
                        <a:t> бар </a:t>
                      </a:r>
                      <a:r>
                        <a:rPr lang="ru-RU" sz="1000" dirty="0" err="1" smtClean="0">
                          <a:solidFill>
                            <a:srgbClr val="19191A"/>
                          </a:solidFill>
                          <a:effectLst/>
                          <a:latin typeface="Times New Roman" panose="02020603050405020304" pitchFamily="18" charset="0"/>
                          <a:cs typeface="Times New Roman" panose="02020603050405020304" pitchFamily="18" charset="0"/>
                        </a:rPr>
                        <a:t>жер</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үсті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кабельдері</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ретінде</a:t>
                      </a:r>
                      <a:r>
                        <a:rPr lang="ru-RU" sz="1000" dirty="0" smtClean="0">
                          <a:solidFill>
                            <a:srgbClr val="19191A"/>
                          </a:solidFill>
                          <a:effectLst/>
                          <a:latin typeface="Times New Roman" panose="02020603050405020304" pitchFamily="18" charset="0"/>
                          <a:cs typeface="Times New Roman" panose="02020603050405020304" pitchFamily="18" charset="0"/>
                        </a:rPr>
                        <a:t> </a:t>
                      </a:r>
                      <a:r>
                        <a:rPr lang="ru-RU" sz="1000" dirty="0" err="1" smtClean="0">
                          <a:solidFill>
                            <a:srgbClr val="19191A"/>
                          </a:solidFill>
                          <a:effectLst/>
                          <a:latin typeface="Times New Roman" panose="02020603050405020304" pitchFamily="18" charset="0"/>
                          <a:cs typeface="Times New Roman" panose="02020603050405020304" pitchFamily="18" charset="0"/>
                        </a:rPr>
                        <a:t>орналастыру</a:t>
                      </a:r>
                      <a:r>
                        <a:rPr lang="ru-RU" sz="1000" dirty="0" smtClean="0">
                          <a:solidFill>
                            <a:srgbClr val="19191A"/>
                          </a:solidFill>
                          <a:effectLst/>
                          <a:latin typeface="Times New Roman" panose="02020603050405020304" pitchFamily="18" charset="0"/>
                          <a:cs typeface="Times New Roman" panose="02020603050405020304" pitchFamily="18" charset="0"/>
                        </a:rPr>
                        <a:t>.</a:t>
                      </a:r>
                      <a:endParaRPr lang="ru-RU" sz="10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bl>
          </a:graphicData>
        </a:graphic>
      </p:graphicFrame>
    </p:spTree>
    <p:extLst>
      <p:ext uri="{BB962C8B-B14F-4D97-AF65-F5344CB8AC3E}">
        <p14:creationId xmlns:p14="http://schemas.microsoft.com/office/powerpoint/2010/main" val="1936746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a:xfrm>
            <a:off x="706362" y="440646"/>
            <a:ext cx="10266437" cy="1320800"/>
          </a:xfrm>
        </p:spPr>
        <p:txBody>
          <a:bodyPr>
            <a:normAutofit/>
          </a:bodyPr>
          <a:lstStyle/>
          <a:p>
            <a:r>
              <a:rPr lang="en-US" sz="1800" dirty="0">
                <a:latin typeface="Times New Roman" panose="02020603050405020304" pitchFamily="18" charset="0"/>
                <a:cs typeface="Times New Roman" panose="02020603050405020304" pitchFamily="18" charset="0"/>
              </a:rPr>
              <a:t>G. 655-</a:t>
            </a:r>
            <a:r>
              <a:rPr lang="ru-RU" sz="1800" dirty="0" err="1">
                <a:latin typeface="Times New Roman" panose="02020603050405020304" pitchFamily="18" charset="0"/>
                <a:cs typeface="Times New Roman" panose="02020603050405020304" pitchFamily="18" charset="0"/>
              </a:rPr>
              <a:t>ұзақ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қашықтықтағы</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CWDM </a:t>
            </a:r>
            <a:r>
              <a:rPr lang="ru-RU" sz="1800" dirty="0" err="1">
                <a:latin typeface="Times New Roman" panose="02020603050405020304" pitchFamily="18" charset="0"/>
                <a:cs typeface="Times New Roman" panose="02020603050405020304" pitchFamily="18" charset="0"/>
              </a:rPr>
              <a:t>жүйесі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ескірген</a:t>
            </a:r>
            <a:r>
              <a:rPr lang="ru-RU"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SMF</a:t>
            </a:r>
            <a:endParaRPr lang="ru-RU" sz="18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228114791"/>
              </p:ext>
            </p:extLst>
          </p:nvPr>
        </p:nvGraphicFramePr>
        <p:xfrm>
          <a:off x="706362" y="941388"/>
          <a:ext cx="10759924" cy="6492749"/>
        </p:xfrm>
        <a:graphic>
          <a:graphicData uri="http://schemas.openxmlformats.org/drawingml/2006/table">
            <a:tbl>
              <a:tblPr firstRow="1" bandRow="1">
                <a:tableStyleId>{5C22544A-7EE6-4342-B048-85BDC9FD1C3A}</a:tableStyleId>
              </a:tblPr>
              <a:tblGrid>
                <a:gridCol w="2007809"/>
                <a:gridCol w="2032000"/>
                <a:gridCol w="1538515"/>
                <a:gridCol w="5181600"/>
              </a:tblGrid>
              <a:tr h="389615">
                <a:tc>
                  <a:txBody>
                    <a:bodyPr/>
                    <a:lstStyle/>
                    <a:p>
                      <a:pPr algn="ctr"/>
                      <a:r>
                        <a:rPr lang="ru-RU" sz="1200" b="1" dirty="0">
                          <a:solidFill>
                            <a:srgbClr val="646466"/>
                          </a:solidFill>
                          <a:effectLst/>
                          <a:latin typeface="Times New Roman" panose="02020603050405020304" pitchFamily="18" charset="0"/>
                          <a:cs typeface="Times New Roman" panose="02020603050405020304" pitchFamily="18" charset="0"/>
                        </a:rPr>
                        <a:t> </a:t>
                      </a:r>
                    </a:p>
                  </a:txBody>
                  <a:tcPr marL="95250" marR="95250" marT="47625" marB="47625" anchor="ctr"/>
                </a:tc>
                <a:tc>
                  <a:txBody>
                    <a:bodyPr/>
                    <a:lstStyle/>
                    <a:p>
                      <a:pPr algn="ctr"/>
                      <a:r>
                        <a:rPr lang="kk-KZ" sz="1200" b="1" dirty="0" smtClean="0">
                          <a:solidFill>
                            <a:srgbClr val="646466"/>
                          </a:solidFill>
                          <a:effectLst/>
                          <a:latin typeface="Times New Roman" panose="02020603050405020304" pitchFamily="18" charset="0"/>
                          <a:cs typeface="Times New Roman" panose="02020603050405020304" pitchFamily="18" charset="0"/>
                        </a:rPr>
                        <a:t>Сипаттамалары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Қамтитын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толқын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ұзындығы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Қолданылуы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r>
              <a:tr h="1036158">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G.655.A</a:t>
                      </a:r>
                    </a:p>
                  </a:txBody>
                  <a:tcPr marL="57150" marR="57150" marT="114300" marB="114300" anchor="ctr"/>
                </a:tc>
                <a:tc>
                  <a:txBody>
                    <a:bodyPr/>
                    <a:lstStyle/>
                    <a:p>
                      <a:pPr algn="ctr"/>
                      <a:r>
                        <a:rPr lang="ru-RU" sz="1200" dirty="0" smtClean="0">
                          <a:solidFill>
                            <a:srgbClr val="19191A"/>
                          </a:solidFill>
                          <a:effectLst/>
                          <a:latin typeface="Times New Roman" panose="02020603050405020304" pitchFamily="18" charset="0"/>
                          <a:cs typeface="Times New Roman" panose="02020603050405020304" pitchFamily="18" charset="0"/>
                        </a:rPr>
                        <a:t>1550 </a:t>
                      </a:r>
                      <a:r>
                        <a:rPr lang="ru-RU" sz="1200" dirty="0" err="1" smtClean="0">
                          <a:solidFill>
                            <a:srgbClr val="19191A"/>
                          </a:solidFill>
                          <a:effectLst/>
                          <a:latin typeface="Times New Roman" panose="02020603050405020304" pitchFamily="18" charset="0"/>
                          <a:cs typeface="Times New Roman" panose="02020603050405020304" pitchFamily="18" charset="0"/>
                        </a:rPr>
                        <a:t>нм</a:t>
                      </a:r>
                      <a:r>
                        <a:rPr lang="en-US" sz="1200" dirty="0" smtClean="0">
                          <a:solidFill>
                            <a:srgbClr val="19191A"/>
                          </a:solidFill>
                          <a:effectLst/>
                          <a:latin typeface="Times New Roman" panose="02020603050405020304" pitchFamily="18" charset="0"/>
                          <a:cs typeface="Times New Roman" panose="02020603050405020304" pitchFamily="18" charset="0"/>
                        </a:rPr>
                        <a:t> </a:t>
                      </a:r>
                      <a:r>
                        <a:rPr lang="kk-KZ" sz="1200" dirty="0" smtClean="0">
                          <a:solidFill>
                            <a:srgbClr val="19191A"/>
                          </a:solidFill>
                          <a:effectLst/>
                          <a:latin typeface="Times New Roman" panose="02020603050405020304" pitchFamily="18" charset="0"/>
                          <a:cs typeface="Times New Roman" panose="02020603050405020304" pitchFamily="18" charset="0"/>
                        </a:rPr>
                        <a:t>ғана</a:t>
                      </a:r>
                      <a:r>
                        <a:rPr lang="kk-KZ" sz="1200" baseline="0" dirty="0" smtClean="0">
                          <a:solidFill>
                            <a:srgbClr val="19191A"/>
                          </a:solidFill>
                          <a:effectLst/>
                          <a:latin typeface="Times New Roman" panose="02020603050405020304" pitchFamily="18" charset="0"/>
                          <a:cs typeface="Times New Roman" panose="02020603050405020304" pitchFamily="18" charset="0"/>
                        </a:rPr>
                        <a:t> максималды сөну</a:t>
                      </a:r>
                      <a:r>
                        <a:rPr lang="ru-RU" sz="1200" dirty="0" smtClean="0">
                          <a:solidFill>
                            <a:srgbClr val="19191A"/>
                          </a:solidFill>
                          <a:effectLst/>
                          <a:latin typeface="Times New Roman" panose="02020603050405020304" pitchFamily="18" charset="0"/>
                          <a:cs typeface="Times New Roman" panose="02020603050405020304" pitchFamily="18" charset="0"/>
                        </a:rPr>
                        <a:t>. В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baseline="0" dirty="0" smtClean="0">
                          <a:solidFill>
                            <a:srgbClr val="19191A"/>
                          </a:solidFill>
                          <a:effectLst/>
                          <a:latin typeface="Times New Roman" panose="02020603050405020304" pitchFamily="18" charset="0"/>
                          <a:cs typeface="Times New Roman" panose="02020603050405020304" pitchFamily="18" charset="0"/>
                        </a:rPr>
                        <a:t> С </a:t>
                      </a:r>
                      <a:r>
                        <a:rPr lang="ru-RU" sz="1200" baseline="0" dirty="0" err="1" smtClean="0">
                          <a:solidFill>
                            <a:srgbClr val="19191A"/>
                          </a:solidFill>
                          <a:effectLst/>
                          <a:latin typeface="Times New Roman" panose="02020603050405020304" pitchFamily="18" charset="0"/>
                          <a:cs typeface="Times New Roman" panose="02020603050405020304" pitchFamily="18" charset="0"/>
                        </a:rPr>
                        <a:t>категориялармен</a:t>
                      </a:r>
                      <a:r>
                        <a:rPr lang="ru-RU" sz="1200" baseline="0" dirty="0" smtClean="0">
                          <a:solidFill>
                            <a:srgbClr val="19191A"/>
                          </a:solidFill>
                          <a:effectLst/>
                          <a:latin typeface="Times New Roman" panose="02020603050405020304" pitchFamily="18" charset="0"/>
                          <a:cs typeface="Times New Roman" panose="02020603050405020304" pitchFamily="18" charset="0"/>
                        </a:rPr>
                        <a:t> </a:t>
                      </a:r>
                      <a:r>
                        <a:rPr lang="ru-RU" sz="1200" baseline="0" dirty="0" err="1" smtClean="0">
                          <a:solidFill>
                            <a:srgbClr val="19191A"/>
                          </a:solidFill>
                          <a:effectLst/>
                          <a:latin typeface="Times New Roman" panose="02020603050405020304" pitchFamily="18" charset="0"/>
                          <a:cs typeface="Times New Roman" panose="02020603050405020304" pitchFamily="18" charset="0"/>
                        </a:rPr>
                        <a:t>салыстырғанда</a:t>
                      </a:r>
                      <a:r>
                        <a:rPr lang="ru-RU" sz="1200" dirty="0" smtClean="0">
                          <a:solidFill>
                            <a:srgbClr val="19191A"/>
                          </a:solidFill>
                          <a:effectLst/>
                          <a:latin typeface="Times New Roman" panose="02020603050405020304" pitchFamily="18" charset="0"/>
                          <a:cs typeface="Times New Roman" panose="02020603050405020304" pitchFamily="18" charset="0"/>
                        </a:rPr>
                        <a:t> CD </a:t>
                      </a:r>
                      <a:r>
                        <a:rPr lang="ru-RU" sz="1200" dirty="0" err="1" smtClean="0">
                          <a:solidFill>
                            <a:srgbClr val="19191A"/>
                          </a:solidFill>
                          <a:effectLst/>
                          <a:latin typeface="Times New Roman" panose="02020603050405020304" pitchFamily="18" charset="0"/>
                          <a:cs typeface="Times New Roman" panose="02020603050405020304" pitchFamily="18" charset="0"/>
                        </a:rPr>
                        <a:t>төмен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мәні</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C </a:t>
                      </a:r>
                      <a:r>
                        <a:rPr lang="ru-RU" sz="1200" dirty="0">
                          <a:solidFill>
                            <a:srgbClr val="19191A"/>
                          </a:solidFill>
                          <a:effectLst/>
                          <a:latin typeface="Times New Roman" panose="02020603050405020304" pitchFamily="18" charset="0"/>
                          <a:cs typeface="Times New Roman" panose="02020603050405020304" pitchFamily="18" charset="0"/>
                        </a:rPr>
                        <a:t>диапазон</a:t>
                      </a: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DWDM (G. 692) c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диапазонында</a:t>
                      </a:r>
                      <a:r>
                        <a:rPr lang="ru-RU" sz="1200" dirty="0" smtClean="0">
                          <a:solidFill>
                            <a:srgbClr val="19191A"/>
                          </a:solidFill>
                          <a:effectLst/>
                          <a:latin typeface="Times New Roman" panose="02020603050405020304" pitchFamily="18" charset="0"/>
                          <a:cs typeface="Times New Roman" panose="02020603050405020304" pitchFamily="18" charset="0"/>
                        </a:rPr>
                        <a:t> 200 ГГц-</a:t>
                      </a:r>
                      <a:r>
                        <a:rPr lang="ru-RU" sz="1200" dirty="0" err="1" smtClean="0">
                          <a:solidFill>
                            <a:srgbClr val="19191A"/>
                          </a:solidFill>
                          <a:effectLst/>
                          <a:latin typeface="Times New Roman" panose="02020603050405020304" pitchFamily="18" charset="0"/>
                          <a:cs typeface="Times New Roman" panose="02020603050405020304" pitchFamily="18" charset="0"/>
                        </a:rPr>
                        <a:t>ке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дейінгі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арналар</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аралығымен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қосымшаларды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қолдау</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en-US"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113187">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G.655.B</a:t>
                      </a:r>
                    </a:p>
                  </a:txBody>
                  <a:tcPr marL="57150" marR="57150" marT="114300" marB="114300" anchor="ctr"/>
                </a:tc>
                <a:tc>
                  <a:txBody>
                    <a:bodyPr/>
                    <a:lstStyle/>
                    <a:p>
                      <a:pPr algn="ctr"/>
                      <a:r>
                        <a:rPr lang="ru-RU" sz="1200" dirty="0" err="1" smtClean="0">
                          <a:solidFill>
                            <a:srgbClr val="19191A"/>
                          </a:solidFill>
                          <a:effectLst/>
                          <a:latin typeface="Times New Roman" panose="02020603050405020304" pitchFamily="18" charset="0"/>
                          <a:cs typeface="Times New Roman" panose="02020603050405020304" pitchFamily="18" charset="0"/>
                        </a:rPr>
                        <a:t>Максималды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сөну</a:t>
                      </a:r>
                      <a:r>
                        <a:rPr lang="ru-RU" sz="1200" dirty="0" smtClean="0">
                          <a:solidFill>
                            <a:srgbClr val="19191A"/>
                          </a:solidFill>
                          <a:effectLst/>
                          <a:latin typeface="Times New Roman" panose="02020603050405020304" pitchFamily="18" charset="0"/>
                          <a:cs typeface="Times New Roman" panose="02020603050405020304" pitchFamily="18" charset="0"/>
                        </a:rPr>
                        <a:t> 1550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1625 </a:t>
                      </a:r>
                      <a:r>
                        <a:rPr lang="ru-RU" sz="1200" dirty="0" err="1" smtClean="0">
                          <a:solidFill>
                            <a:srgbClr val="19191A"/>
                          </a:solidFill>
                          <a:effectLst/>
                          <a:latin typeface="Times New Roman" panose="02020603050405020304" pitchFamily="18" charset="0"/>
                          <a:cs typeface="Times New Roman" panose="02020603050405020304" pitchFamily="18" charset="0"/>
                        </a:rPr>
                        <a:t>nm</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ұзындықтарына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көрсетілген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Max</a:t>
                      </a:r>
                      <a:r>
                        <a:rPr lang="ru-RU" sz="1200" dirty="0">
                          <a:solidFill>
                            <a:srgbClr val="19191A"/>
                          </a:solidFill>
                          <a:effectLst/>
                          <a:latin typeface="Times New Roman" panose="02020603050405020304" pitchFamily="18" charset="0"/>
                          <a:cs typeface="Times New Roman" panose="02020603050405020304" pitchFamily="18" charset="0"/>
                        </a:rPr>
                        <a:t> PMDQ=0.5 </a:t>
                      </a:r>
                      <a:r>
                        <a:rPr lang="ru-RU" sz="1200" dirty="0" err="1">
                          <a:solidFill>
                            <a:srgbClr val="19191A"/>
                          </a:solidFill>
                          <a:effectLst/>
                          <a:latin typeface="Times New Roman" panose="02020603050405020304" pitchFamily="18" charset="0"/>
                          <a:cs typeface="Times New Roman" panose="02020603050405020304" pitchFamily="18" charset="0"/>
                        </a:rPr>
                        <a:t>ps</a:t>
                      </a:r>
                      <a:r>
                        <a:rPr lang="ru-RU" sz="1200" dirty="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km</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C+L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DWDM (G. 692) </a:t>
                      </a:r>
                      <a:r>
                        <a:rPr lang="kk-KZ" sz="1200" dirty="0" smtClean="0">
                          <a:solidFill>
                            <a:srgbClr val="19191A"/>
                          </a:solidFill>
                          <a:effectLst/>
                          <a:latin typeface="Times New Roman" panose="02020603050405020304" pitchFamily="18" charset="0"/>
                          <a:cs typeface="Times New Roman" panose="02020603050405020304" pitchFamily="18" charset="0"/>
                        </a:rPr>
                        <a:t>тарату</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қолдануларын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C+L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диапазонында</a:t>
                      </a:r>
                      <a:r>
                        <a:rPr lang="ru-RU" sz="1200" dirty="0" smtClean="0">
                          <a:solidFill>
                            <a:srgbClr val="19191A"/>
                          </a:solidFill>
                          <a:effectLst/>
                          <a:latin typeface="Times New Roman" panose="02020603050405020304" pitchFamily="18" charset="0"/>
                          <a:cs typeface="Times New Roman" panose="02020603050405020304" pitchFamily="18" charset="0"/>
                        </a:rPr>
                        <a:t> 100 ГГц-</a:t>
                      </a:r>
                      <a:r>
                        <a:rPr lang="ru-RU" sz="1200" dirty="0" err="1" smtClean="0">
                          <a:solidFill>
                            <a:srgbClr val="19191A"/>
                          </a:solidFill>
                          <a:effectLst/>
                          <a:latin typeface="Times New Roman" panose="02020603050405020304" pitchFamily="18" charset="0"/>
                          <a:cs typeface="Times New Roman" panose="02020603050405020304" pitchFamily="18" charset="0"/>
                        </a:rPr>
                        <a:t>ке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тарату</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арқылы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қолдау</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670455">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G.655.C</a:t>
                      </a:r>
                    </a:p>
                  </a:txBody>
                  <a:tcPr marL="57150" marR="57150" marT="114300" marB="114300" anchor="ctr"/>
                </a:tc>
                <a:tc>
                  <a:txBody>
                    <a:bodyPr/>
                    <a:lstStyle/>
                    <a:p>
                      <a:pPr algn="ctr"/>
                      <a:r>
                        <a:rPr lang="ru-RU" sz="1200" dirty="0" err="1" smtClean="0">
                          <a:solidFill>
                            <a:srgbClr val="19191A"/>
                          </a:solidFill>
                          <a:effectLst/>
                          <a:latin typeface="Times New Roman" panose="02020603050405020304" pitchFamily="18" charset="0"/>
                          <a:cs typeface="Times New Roman" panose="02020603050405020304" pitchFamily="18" charset="0"/>
                        </a:rPr>
                        <a:t>Максималды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сөну</a:t>
                      </a:r>
                      <a:r>
                        <a:rPr lang="ru-RU" sz="1200" dirty="0" smtClean="0">
                          <a:solidFill>
                            <a:srgbClr val="19191A"/>
                          </a:solidFill>
                          <a:effectLst/>
                          <a:latin typeface="Times New Roman" panose="02020603050405020304" pitchFamily="18" charset="0"/>
                          <a:cs typeface="Times New Roman" panose="02020603050405020304" pitchFamily="18" charset="0"/>
                        </a:rPr>
                        <a:t> 1550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1625 </a:t>
                      </a:r>
                      <a:r>
                        <a:rPr lang="ru-RU" sz="1200" dirty="0" err="1" smtClean="0">
                          <a:solidFill>
                            <a:srgbClr val="19191A"/>
                          </a:solidFill>
                          <a:effectLst/>
                          <a:latin typeface="Times New Roman" panose="02020603050405020304" pitchFamily="18" charset="0"/>
                          <a:cs typeface="Times New Roman" panose="02020603050405020304" pitchFamily="18" charset="0"/>
                        </a:rPr>
                        <a:t>nm</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ұзындықтарына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көрсетілген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Max</a:t>
                      </a:r>
                      <a:r>
                        <a:rPr lang="ru-RU" sz="1200" dirty="0">
                          <a:solidFill>
                            <a:srgbClr val="19191A"/>
                          </a:solidFill>
                          <a:effectLst/>
                          <a:latin typeface="Times New Roman" panose="02020603050405020304" pitchFamily="18" charset="0"/>
                          <a:cs typeface="Times New Roman" panose="02020603050405020304" pitchFamily="18" charset="0"/>
                        </a:rPr>
                        <a:t> PMDQ=0.2 </a:t>
                      </a:r>
                      <a:r>
                        <a:rPr lang="ru-RU" sz="1200" dirty="0" err="1">
                          <a:solidFill>
                            <a:srgbClr val="19191A"/>
                          </a:solidFill>
                          <a:effectLst/>
                          <a:latin typeface="Times New Roman" panose="02020603050405020304" pitchFamily="18" charset="0"/>
                          <a:cs typeface="Times New Roman" panose="02020603050405020304" pitchFamily="18" charset="0"/>
                        </a:rPr>
                        <a:t>ps</a:t>
                      </a:r>
                      <a:r>
                        <a:rPr lang="ru-RU" sz="1200" dirty="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km</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O - C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G. 655.B, </a:t>
                      </a:r>
                      <a:r>
                        <a:rPr lang="ru-RU" sz="1200" dirty="0" err="1" smtClean="0">
                          <a:solidFill>
                            <a:srgbClr val="19191A"/>
                          </a:solidFill>
                          <a:effectLst/>
                          <a:latin typeface="Times New Roman" panose="02020603050405020304" pitchFamily="18" charset="0"/>
                          <a:cs typeface="Times New Roman" panose="02020603050405020304" pitchFamily="18" charset="0"/>
                        </a:rPr>
                        <a:t>берілістерді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STM-64 (10 </a:t>
                      </a:r>
                      <a:r>
                        <a:rPr lang="ru-RU" sz="1200" dirty="0" smtClean="0">
                          <a:solidFill>
                            <a:srgbClr val="19191A"/>
                          </a:solidFill>
                          <a:effectLst/>
                          <a:latin typeface="Times New Roman" panose="02020603050405020304" pitchFamily="18" charset="0"/>
                          <a:cs typeface="Times New Roman" panose="02020603050405020304" pitchFamily="18" charset="0"/>
                        </a:rPr>
                        <a:t>Гбит/с)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2000 км-</a:t>
                      </a:r>
                      <a:r>
                        <a:rPr lang="ru-RU" sz="1200" dirty="0" err="1" smtClean="0">
                          <a:solidFill>
                            <a:srgbClr val="19191A"/>
                          </a:solidFill>
                          <a:effectLst/>
                          <a:latin typeface="Times New Roman" panose="02020603050405020304" pitchFamily="18" charset="0"/>
                          <a:cs typeface="Times New Roman" panose="02020603050405020304" pitchFamily="18" charset="0"/>
                        </a:rPr>
                        <a:t>ге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дейін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жоғары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жылдамдықта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қолдануға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мүмкіндік</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бермейді</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сонымен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қатар</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STM-256 (40 </a:t>
                      </a:r>
                      <a:r>
                        <a:rPr lang="ru-RU" sz="1200" dirty="0" smtClean="0">
                          <a:solidFill>
                            <a:srgbClr val="19191A"/>
                          </a:solidFill>
                          <a:effectLst/>
                          <a:latin typeface="Times New Roman" panose="02020603050405020304" pitchFamily="18" charset="0"/>
                          <a:cs typeface="Times New Roman" panose="02020603050405020304" pitchFamily="18" charset="0"/>
                        </a:rPr>
                        <a:t>Гбит/с)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қолайлы</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670455">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G.655.D</a:t>
                      </a:r>
                    </a:p>
                  </a:txBody>
                  <a:tcPr marL="57150" marR="57150" marT="114300" marB="114300" anchor="ctr"/>
                </a:tc>
                <a:tc>
                  <a:txBody>
                    <a:bodyPr/>
                    <a:lstStyle/>
                    <a:p>
                      <a:pPr algn="ctr"/>
                      <a:r>
                        <a:rPr lang="ru-RU" sz="1200" dirty="0" err="1" smtClean="0">
                          <a:solidFill>
                            <a:srgbClr val="19191A"/>
                          </a:solidFill>
                          <a:effectLst/>
                          <a:latin typeface="Times New Roman" panose="02020603050405020304" pitchFamily="18" charset="0"/>
                          <a:cs typeface="Times New Roman" panose="02020603050405020304" pitchFamily="18" charset="0"/>
                        </a:rPr>
                        <a:t>Максималды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сөну</a:t>
                      </a:r>
                      <a:r>
                        <a:rPr lang="ru-RU" sz="1200" dirty="0" smtClean="0">
                          <a:solidFill>
                            <a:srgbClr val="19191A"/>
                          </a:solidFill>
                          <a:effectLst/>
                          <a:latin typeface="Times New Roman" panose="02020603050405020304" pitchFamily="18" charset="0"/>
                          <a:cs typeface="Times New Roman" panose="02020603050405020304" pitchFamily="18" charset="0"/>
                        </a:rPr>
                        <a:t> 1550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1625 </a:t>
                      </a:r>
                      <a:r>
                        <a:rPr lang="ru-RU" sz="1200" dirty="0" err="1" smtClean="0">
                          <a:solidFill>
                            <a:srgbClr val="19191A"/>
                          </a:solidFill>
                          <a:effectLst/>
                          <a:latin typeface="Times New Roman" panose="02020603050405020304" pitchFamily="18" charset="0"/>
                          <a:cs typeface="Times New Roman" panose="02020603050405020304" pitchFamily="18" charset="0"/>
                        </a:rPr>
                        <a:t>nm</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ұзындықтарына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көрсетілген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Max</a:t>
                      </a:r>
                      <a:r>
                        <a:rPr lang="ru-RU" sz="1200" dirty="0">
                          <a:solidFill>
                            <a:srgbClr val="19191A"/>
                          </a:solidFill>
                          <a:effectLst/>
                          <a:latin typeface="Times New Roman" panose="02020603050405020304" pitchFamily="18" charset="0"/>
                          <a:cs typeface="Times New Roman" panose="02020603050405020304" pitchFamily="18" charset="0"/>
                        </a:rPr>
                        <a:t> PMDQ=0.2 </a:t>
                      </a:r>
                      <a:r>
                        <a:rPr lang="ru-RU" sz="1200" dirty="0" err="1">
                          <a:solidFill>
                            <a:srgbClr val="19191A"/>
                          </a:solidFill>
                          <a:effectLst/>
                          <a:latin typeface="Times New Roman" panose="02020603050405020304" pitchFamily="18" charset="0"/>
                          <a:cs typeface="Times New Roman" panose="02020603050405020304" pitchFamily="18" charset="0"/>
                        </a:rPr>
                        <a:t>ps</a:t>
                      </a:r>
                      <a:r>
                        <a:rPr lang="ru-RU" sz="1200" dirty="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km</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C+L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ұзындығы</a:t>
                      </a:r>
                      <a:r>
                        <a:rPr lang="ru-RU" sz="1200" dirty="0" smtClean="0">
                          <a:solidFill>
                            <a:srgbClr val="19191A"/>
                          </a:solidFill>
                          <a:effectLst/>
                          <a:latin typeface="Times New Roman" panose="02020603050405020304" pitchFamily="18" charset="0"/>
                          <a:cs typeface="Times New Roman" panose="02020603050405020304" pitchFamily="18" charset="0"/>
                        </a:rPr>
                        <a:t> 1530 </a:t>
                      </a:r>
                      <a:r>
                        <a:rPr lang="ru-RU" sz="1200" dirty="0" err="1" smtClean="0">
                          <a:solidFill>
                            <a:srgbClr val="19191A"/>
                          </a:solidFill>
                          <a:effectLst/>
                          <a:latin typeface="Times New Roman" panose="02020603050405020304" pitchFamily="18" charset="0"/>
                          <a:cs typeface="Times New Roman" panose="02020603050405020304" pitchFamily="18" charset="0"/>
                        </a:rPr>
                        <a:t>нм-ден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асатындар</a:t>
                      </a:r>
                      <a:r>
                        <a:rPr lang="ru-RU" sz="1200" baseline="0" dirty="0" smtClean="0">
                          <a:solidFill>
                            <a:srgbClr val="19191A"/>
                          </a:solidFill>
                          <a:effectLst/>
                          <a:latin typeface="Times New Roman" panose="02020603050405020304" pitchFamily="18" charset="0"/>
                          <a:cs typeface="Times New Roman" panose="02020603050405020304" pitchFamily="18" charset="0"/>
                        </a:rPr>
                        <a:t> </a:t>
                      </a:r>
                      <a:r>
                        <a:rPr lang="ru-RU" sz="1200" baseline="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G. 655</a:t>
                      </a:r>
                      <a:r>
                        <a:rPr lang="kk-KZ" sz="1200" dirty="0" smtClean="0">
                          <a:solidFill>
                            <a:srgbClr val="19191A"/>
                          </a:solidFill>
                          <a:effectLst/>
                          <a:latin typeface="Times New Roman" panose="02020603050405020304" pitchFamily="18" charset="0"/>
                          <a:cs typeface="Times New Roman" panose="02020603050405020304" pitchFamily="18" charset="0"/>
                        </a:rPr>
                        <a:t>.В.</a:t>
                      </a:r>
                      <a:r>
                        <a:rPr lang="en-US" sz="1200" dirty="0" smtClean="0">
                          <a:solidFill>
                            <a:srgbClr val="19191A"/>
                          </a:solidFill>
                          <a:effectLst/>
                          <a:latin typeface="Times New Roman" panose="02020603050405020304" pitchFamily="18" charset="0"/>
                          <a:cs typeface="Times New Roman" panose="02020603050405020304" pitchFamily="18" charset="0"/>
                        </a:rPr>
                        <a:t>-</a:t>
                      </a:r>
                      <a:r>
                        <a:rPr lang="ru-RU" sz="1200" dirty="0" err="1" smtClean="0">
                          <a:solidFill>
                            <a:srgbClr val="19191A"/>
                          </a:solidFill>
                          <a:effectLst/>
                          <a:latin typeface="Times New Roman" panose="02020603050405020304" pitchFamily="18" charset="0"/>
                          <a:cs typeface="Times New Roman" panose="02020603050405020304" pitchFamily="18" charset="0"/>
                        </a:rPr>
                        <a:t>ке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ұқсас</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қосымшаларға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қолдау</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көрсетіледі</a:t>
                      </a:r>
                      <a:r>
                        <a:rPr lang="en-US" sz="1200" dirty="0" smtClean="0">
                          <a:solidFill>
                            <a:srgbClr val="19191A"/>
                          </a:solidFill>
                          <a:effectLst/>
                          <a:latin typeface="Times New Roman" panose="02020603050405020304" pitchFamily="18" charset="0"/>
                          <a:cs typeface="Times New Roman" panose="02020603050405020304" pitchFamily="18" charset="0"/>
                        </a:rPr>
                        <a:t>. 1530 </a:t>
                      </a:r>
                      <a:r>
                        <a:rPr lang="ru-RU" sz="1200" dirty="0" err="1" smtClean="0">
                          <a:solidFill>
                            <a:srgbClr val="19191A"/>
                          </a:solidFill>
                          <a:effectLst/>
                          <a:latin typeface="Times New Roman" panose="02020603050405020304" pitchFamily="18" charset="0"/>
                          <a:cs typeface="Times New Roman" panose="02020603050405020304" pitchFamily="18" charset="0"/>
                        </a:rPr>
                        <a:t>нм-ден</a:t>
                      </a:r>
                      <a:r>
                        <a:rPr lang="ru-RU" sz="1200" dirty="0" smtClean="0">
                          <a:solidFill>
                            <a:srgbClr val="19191A"/>
                          </a:solidFill>
                          <a:effectLst/>
                          <a:latin typeface="Times New Roman" panose="02020603050405020304" pitchFamily="18" charset="0"/>
                          <a:cs typeface="Times New Roman" panose="02020603050405020304" pitchFamily="18" charset="0"/>
                        </a:rPr>
                        <a:t> аз </a:t>
                      </a: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ұзындығы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1471 </a:t>
                      </a:r>
                      <a:r>
                        <a:rPr lang="ru-RU" sz="1200" dirty="0" err="1" smtClean="0">
                          <a:solidFill>
                            <a:srgbClr val="19191A"/>
                          </a:solidFill>
                          <a:effectLst/>
                          <a:latin typeface="Times New Roman" panose="02020603050405020304" pitchFamily="18" charset="0"/>
                          <a:cs typeface="Times New Roman" panose="02020603050405020304" pitchFamily="18" charset="0"/>
                        </a:rPr>
                        <a:t>нм</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одан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жоғары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арналарда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CWDM </a:t>
                      </a:r>
                      <a:r>
                        <a:rPr lang="ru-RU" sz="1200" dirty="0" err="1" smtClean="0">
                          <a:solidFill>
                            <a:srgbClr val="19191A"/>
                          </a:solidFill>
                          <a:effectLst/>
                          <a:latin typeface="Times New Roman" panose="02020603050405020304" pitchFamily="18" charset="0"/>
                          <a:cs typeface="Times New Roman" panose="02020603050405020304" pitchFamily="18" charset="0"/>
                        </a:rPr>
                        <a:t>қосымшаларын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қолдай</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алады</a:t>
                      </a:r>
                      <a:r>
                        <a:rPr lang="ru-RU" sz="1200" dirty="0" smtClean="0">
                          <a:solidFill>
                            <a:srgbClr val="19191A"/>
                          </a:solidFill>
                          <a:effectLst/>
                          <a:latin typeface="Times New Roman" panose="02020603050405020304" pitchFamily="18" charset="0"/>
                          <a:cs typeface="Times New Roman" panose="02020603050405020304" pitchFamily="18" charset="0"/>
                        </a:rPr>
                        <a:t>.</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855312">
                <a:tc>
                  <a:txBody>
                    <a:bodyPr/>
                    <a:lstStyle/>
                    <a:p>
                      <a:pPr algn="ctr"/>
                      <a:r>
                        <a:rPr lang="en-US" sz="1200">
                          <a:solidFill>
                            <a:srgbClr val="19191A"/>
                          </a:solidFill>
                          <a:effectLst/>
                          <a:latin typeface="Times New Roman" panose="02020603050405020304" pitchFamily="18" charset="0"/>
                          <a:cs typeface="Times New Roman" panose="02020603050405020304" pitchFamily="18" charset="0"/>
                        </a:rPr>
                        <a:t>G.655.E</a:t>
                      </a:r>
                    </a:p>
                  </a:txBody>
                  <a:tcPr marL="57150" marR="57150" marT="114300" marB="114300" anchor="ctr"/>
                </a:tc>
                <a:tc>
                  <a:txBody>
                    <a:bodyPr/>
                    <a:lstStyle/>
                    <a:p>
                      <a:pPr algn="ctr"/>
                      <a:r>
                        <a:rPr lang="ru-RU" sz="1200" dirty="0" err="1" smtClean="0">
                          <a:solidFill>
                            <a:srgbClr val="19191A"/>
                          </a:solidFill>
                          <a:effectLst/>
                          <a:latin typeface="Times New Roman" panose="02020603050405020304" pitchFamily="18" charset="0"/>
                          <a:cs typeface="Times New Roman" panose="02020603050405020304" pitchFamily="18" charset="0"/>
                        </a:rPr>
                        <a:t>Максималды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сөну</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a:solidFill>
                            <a:srgbClr val="19191A"/>
                          </a:solidFill>
                          <a:effectLst/>
                          <a:latin typeface="Times New Roman" panose="02020603050405020304" pitchFamily="18" charset="0"/>
                          <a:cs typeface="Times New Roman" panose="02020603050405020304" pitchFamily="18" charset="0"/>
                        </a:rPr>
                        <a:t>1550 </a:t>
                      </a:r>
                      <a:r>
                        <a:rPr lang="ru-RU" sz="1200" dirty="0" err="1" smtClean="0">
                          <a:solidFill>
                            <a:srgbClr val="19191A"/>
                          </a:solidFill>
                          <a:effectLst/>
                          <a:latin typeface="Times New Roman" panose="02020603050405020304" pitchFamily="18" charset="0"/>
                          <a:cs typeface="Times New Roman" panose="02020603050405020304" pitchFamily="18" charset="0"/>
                        </a:rPr>
                        <a:t>және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a:solidFill>
                            <a:srgbClr val="19191A"/>
                          </a:solidFill>
                          <a:effectLst/>
                          <a:latin typeface="Times New Roman" panose="02020603050405020304" pitchFamily="18" charset="0"/>
                          <a:cs typeface="Times New Roman" panose="02020603050405020304" pitchFamily="18" charset="0"/>
                        </a:rPr>
                        <a:t>1625 </a:t>
                      </a:r>
                      <a:r>
                        <a:rPr lang="ru-RU" sz="1200" dirty="0" err="1" smtClean="0">
                          <a:solidFill>
                            <a:srgbClr val="19191A"/>
                          </a:solidFill>
                          <a:effectLst/>
                          <a:latin typeface="Times New Roman" panose="02020603050405020304" pitchFamily="18" charset="0"/>
                          <a:cs typeface="Times New Roman" panose="02020603050405020304" pitchFamily="18" charset="0"/>
                        </a:rPr>
                        <a:t>nm</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толқын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ұзындықтарына</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көрсетілген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Max</a:t>
                      </a:r>
                      <a:r>
                        <a:rPr lang="ru-RU" sz="1200" dirty="0">
                          <a:solidFill>
                            <a:srgbClr val="19191A"/>
                          </a:solidFill>
                          <a:effectLst/>
                          <a:latin typeface="Times New Roman" panose="02020603050405020304" pitchFamily="18" charset="0"/>
                          <a:cs typeface="Times New Roman" panose="02020603050405020304" pitchFamily="18" charset="0"/>
                        </a:rPr>
                        <a:t> PMDQ=0.2 </a:t>
                      </a:r>
                      <a:r>
                        <a:rPr lang="ru-RU" sz="1200" dirty="0" err="1">
                          <a:solidFill>
                            <a:srgbClr val="19191A"/>
                          </a:solidFill>
                          <a:effectLst/>
                          <a:latin typeface="Times New Roman" panose="02020603050405020304" pitchFamily="18" charset="0"/>
                          <a:cs typeface="Times New Roman" panose="02020603050405020304" pitchFamily="18" charset="0"/>
                        </a:rPr>
                        <a:t>ps</a:t>
                      </a:r>
                      <a:r>
                        <a:rPr lang="ru-RU" sz="1200" dirty="0">
                          <a:solidFill>
                            <a:srgbClr val="19191A"/>
                          </a:solidFill>
                          <a:effectLst/>
                          <a:latin typeface="Times New Roman" panose="02020603050405020304" pitchFamily="18" charset="0"/>
                          <a:cs typeface="Times New Roman" panose="02020603050405020304" pitchFamily="18" charset="0"/>
                        </a:rPr>
                        <a:t>/√ </a:t>
                      </a:r>
                      <a:r>
                        <a:rPr lang="ru-RU" sz="1200" dirty="0" err="1">
                          <a:solidFill>
                            <a:srgbClr val="19191A"/>
                          </a:solidFill>
                          <a:effectLst/>
                          <a:latin typeface="Times New Roman" panose="02020603050405020304" pitchFamily="18" charset="0"/>
                          <a:cs typeface="Times New Roman" panose="02020603050405020304" pitchFamily="18" charset="0"/>
                        </a:rPr>
                        <a:t>km</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a:solidFill>
                            <a:srgbClr val="19191A"/>
                          </a:solidFill>
                          <a:effectLst/>
                          <a:latin typeface="Times New Roman" panose="02020603050405020304" pitchFamily="18" charset="0"/>
                          <a:cs typeface="Times New Roman" panose="02020603050405020304" pitchFamily="18" charset="0"/>
                        </a:rPr>
                        <a:t>C+L </a:t>
                      </a:r>
                      <a:r>
                        <a:rPr lang="ru-RU" sz="1200"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sz="1200" dirty="0" smtClean="0">
                          <a:solidFill>
                            <a:srgbClr val="19191A"/>
                          </a:solidFill>
                          <a:effectLst/>
                          <a:latin typeface="Times New Roman" panose="02020603050405020304" pitchFamily="18" charset="0"/>
                          <a:cs typeface="Times New Roman" panose="02020603050405020304" pitchFamily="18" charset="0"/>
                        </a:rPr>
                        <a:t>G. 655</a:t>
                      </a:r>
                      <a:r>
                        <a:rPr lang="kk-KZ" sz="1200" dirty="0" smtClean="0">
                          <a:solidFill>
                            <a:srgbClr val="19191A"/>
                          </a:solidFill>
                          <a:effectLst/>
                          <a:latin typeface="Times New Roman" panose="02020603050405020304" pitchFamily="18" charset="0"/>
                          <a:cs typeface="Times New Roman" panose="02020603050405020304" pitchFamily="18" charset="0"/>
                        </a:rPr>
                        <a:t>.</a:t>
                      </a:r>
                      <a:r>
                        <a:rPr lang="en-US" sz="1200" dirty="0" smtClean="0">
                          <a:solidFill>
                            <a:srgbClr val="19191A"/>
                          </a:solidFill>
                          <a:effectLst/>
                          <a:latin typeface="Times New Roman" panose="02020603050405020304" pitchFamily="18" charset="0"/>
                          <a:cs typeface="Times New Roman" panose="02020603050405020304" pitchFamily="18" charset="0"/>
                        </a:rPr>
                        <a:t>D </a:t>
                      </a:r>
                      <a:r>
                        <a:rPr lang="ru-RU" sz="1200" dirty="0" err="1" smtClean="0">
                          <a:solidFill>
                            <a:srgbClr val="19191A"/>
                          </a:solidFill>
                          <a:effectLst/>
                          <a:latin typeface="Times New Roman" panose="02020603050405020304" pitchFamily="18" charset="0"/>
                          <a:cs typeface="Times New Roman" panose="02020603050405020304" pitchFamily="18" charset="0"/>
                        </a:rPr>
                        <a:t>сияқты</a:t>
                      </a:r>
                      <a:r>
                        <a:rPr lang="en-US"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бірақ</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арналардың</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кішкене</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айырмашылығы</a:t>
                      </a:r>
                      <a:r>
                        <a:rPr lang="ru-RU" sz="1200" dirty="0" smtClean="0">
                          <a:solidFill>
                            <a:srgbClr val="19191A"/>
                          </a:solidFill>
                          <a:effectLst/>
                          <a:latin typeface="Times New Roman" panose="02020603050405020304" pitchFamily="18" charset="0"/>
                          <a:cs typeface="Times New Roman" panose="02020603050405020304" pitchFamily="18" charset="0"/>
                        </a:rPr>
                        <a:t> бар </a:t>
                      </a:r>
                      <a:r>
                        <a:rPr lang="ru-RU" sz="1200" dirty="0" err="1" smtClean="0">
                          <a:solidFill>
                            <a:srgbClr val="19191A"/>
                          </a:solidFill>
                          <a:effectLst/>
                          <a:latin typeface="Times New Roman" panose="02020603050405020304" pitchFamily="18" charset="0"/>
                          <a:cs typeface="Times New Roman" panose="02020603050405020304" pitchFamily="18" charset="0"/>
                        </a:rPr>
                        <a:t>қосымшалар</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үшін</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en-US" sz="1200" dirty="0" smtClean="0">
                          <a:solidFill>
                            <a:srgbClr val="19191A"/>
                          </a:solidFill>
                          <a:effectLst/>
                          <a:latin typeface="Times New Roman" panose="02020603050405020304" pitchFamily="18" charset="0"/>
                          <a:cs typeface="Times New Roman" panose="02020603050405020304" pitchFamily="18" charset="0"/>
                        </a:rPr>
                        <a:t>CD-</a:t>
                      </a:r>
                      <a:r>
                        <a:rPr lang="ru-RU" sz="1200" dirty="0" err="1" smtClean="0">
                          <a:solidFill>
                            <a:srgbClr val="19191A"/>
                          </a:solidFill>
                          <a:effectLst/>
                          <a:latin typeface="Times New Roman" panose="02020603050405020304" pitchFamily="18" charset="0"/>
                          <a:cs typeface="Times New Roman" panose="02020603050405020304" pitchFamily="18" charset="0"/>
                        </a:rPr>
                        <a:t>дің</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жоғары</a:t>
                      </a:r>
                      <a:r>
                        <a:rPr lang="ru-RU" sz="1200" dirty="0" smtClean="0">
                          <a:solidFill>
                            <a:srgbClr val="19191A"/>
                          </a:solidFill>
                          <a:effectLst/>
                          <a:latin typeface="Times New Roman" panose="02020603050405020304" pitchFamily="18" charset="0"/>
                          <a:cs typeface="Times New Roman" panose="02020603050405020304" pitchFamily="18" charset="0"/>
                        </a:rPr>
                        <a:t> </a:t>
                      </a:r>
                      <a:r>
                        <a:rPr lang="ru-RU" sz="1200" dirty="0" err="1" smtClean="0">
                          <a:solidFill>
                            <a:srgbClr val="19191A"/>
                          </a:solidFill>
                          <a:effectLst/>
                          <a:latin typeface="Times New Roman" panose="02020603050405020304" pitchFamily="18" charset="0"/>
                          <a:cs typeface="Times New Roman" panose="02020603050405020304" pitchFamily="18" charset="0"/>
                        </a:rPr>
                        <a:t>мәні</a:t>
                      </a:r>
                      <a:r>
                        <a:rPr lang="ru-RU" sz="1200" dirty="0" smtClean="0">
                          <a:solidFill>
                            <a:srgbClr val="19191A"/>
                          </a:solidFill>
                          <a:effectLst/>
                          <a:latin typeface="Times New Roman" panose="02020603050405020304" pitchFamily="18" charset="0"/>
                          <a:cs typeface="Times New Roman" panose="02020603050405020304" pitchFamily="18" charset="0"/>
                        </a:rPr>
                        <a:t> бар.</a:t>
                      </a:r>
                      <a:endParaRPr lang="ru-RU" sz="1200"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bl>
          </a:graphicData>
        </a:graphic>
      </p:graphicFrame>
    </p:spTree>
    <p:extLst>
      <p:ext uri="{BB962C8B-B14F-4D97-AF65-F5344CB8AC3E}">
        <p14:creationId xmlns:p14="http://schemas.microsoft.com/office/powerpoint/2010/main" val="3794595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a:xfrm>
            <a:off x="706362" y="440646"/>
            <a:ext cx="10266437" cy="1320800"/>
          </a:xfrm>
        </p:spPr>
        <p:txBody>
          <a:bodyPr>
            <a:normAutofit/>
          </a:bodyPr>
          <a:lstStyle/>
          <a:p>
            <a:r>
              <a:rPr lang="en-US" sz="1800" dirty="0">
                <a:latin typeface="Times New Roman" panose="02020603050405020304" pitchFamily="18" charset="0"/>
                <a:cs typeface="Times New Roman" panose="02020603050405020304" pitchFamily="18" charset="0"/>
              </a:rPr>
              <a:t>G. 656-CWDM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DWDM </a:t>
            </a:r>
            <a:r>
              <a:rPr lang="ru-RU" sz="1800" dirty="0" err="1">
                <a:latin typeface="Times New Roman" panose="02020603050405020304" pitchFamily="18" charset="0"/>
                <a:cs typeface="Times New Roman" panose="02020603050405020304" pitchFamily="18" charset="0"/>
              </a:rPr>
              <a:t>жүйелеріне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нөлдік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емес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дисперсиясы</a:t>
            </a:r>
            <a:r>
              <a:rPr lang="ru-RU" sz="1800" dirty="0">
                <a:latin typeface="Times New Roman" panose="02020603050405020304" pitchFamily="18" charset="0"/>
                <a:cs typeface="Times New Roman" panose="02020603050405020304" pitchFamily="18" charset="0"/>
              </a:rPr>
              <a:t> бар </a:t>
            </a:r>
            <a:r>
              <a:rPr lang="ru-RU" sz="1800" dirty="0" err="1">
                <a:latin typeface="Times New Roman" panose="02020603050405020304" pitchFamily="18" charset="0"/>
                <a:cs typeface="Times New Roman" panose="02020603050405020304" pitchFamily="18" charset="0"/>
              </a:rPr>
              <a:t>талшық</a:t>
            </a:r>
            <a:endParaRPr lang="ru-RU" sz="18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214238024"/>
              </p:ext>
            </p:extLst>
          </p:nvPr>
        </p:nvGraphicFramePr>
        <p:xfrm>
          <a:off x="706362" y="941388"/>
          <a:ext cx="10759924" cy="2335530"/>
        </p:xfrm>
        <a:graphic>
          <a:graphicData uri="http://schemas.openxmlformats.org/drawingml/2006/table">
            <a:tbl>
              <a:tblPr firstRow="1" bandRow="1">
                <a:tableStyleId>{5C22544A-7EE6-4342-B048-85BDC9FD1C3A}</a:tableStyleId>
              </a:tblPr>
              <a:tblGrid>
                <a:gridCol w="2007809"/>
                <a:gridCol w="2032000"/>
                <a:gridCol w="1538515"/>
                <a:gridCol w="5181600"/>
              </a:tblGrid>
              <a:tr h="389615">
                <a:tc>
                  <a:txBody>
                    <a:bodyPr/>
                    <a:lstStyle/>
                    <a:p>
                      <a:pPr algn="ctr"/>
                      <a:r>
                        <a:rPr lang="ru-RU" b="1" dirty="0">
                          <a:solidFill>
                            <a:srgbClr val="646466"/>
                          </a:solidFill>
                          <a:effectLst/>
                          <a:latin typeface="Times New Roman" panose="02020603050405020304" pitchFamily="18" charset="0"/>
                          <a:cs typeface="Times New Roman" panose="02020603050405020304" pitchFamily="18" charset="0"/>
                        </a:rPr>
                        <a:t> </a:t>
                      </a:r>
                    </a:p>
                  </a:txBody>
                  <a:tcPr marL="95250" marR="95250" marT="47625" marB="47625" anchor="ctr"/>
                </a:tc>
                <a:tc>
                  <a:txBody>
                    <a:bodyPr/>
                    <a:lstStyle/>
                    <a:p>
                      <a:pPr algn="ctr"/>
                      <a:r>
                        <a:rPr lang="kk-KZ" sz="1200" b="1" dirty="0" smtClean="0">
                          <a:solidFill>
                            <a:srgbClr val="646466"/>
                          </a:solidFill>
                          <a:effectLst/>
                          <a:latin typeface="Times New Roman" panose="02020603050405020304" pitchFamily="18" charset="0"/>
                          <a:cs typeface="Times New Roman" panose="02020603050405020304" pitchFamily="18" charset="0"/>
                        </a:rPr>
                        <a:t>Сипаттамалары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Қамтитын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толқын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ұзындығы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Қолданылуы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r>
              <a:tr h="1036158">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G.656</a:t>
                      </a:r>
                    </a:p>
                  </a:txBody>
                  <a:tcPr marL="57150" marR="57150" marT="114300" marB="114300" anchor="ctr"/>
                </a:tc>
                <a:tc>
                  <a:txBody>
                    <a:bodyPr/>
                    <a:lstStyle/>
                    <a:p>
                      <a:pPr algn="ctr"/>
                      <a:r>
                        <a:rPr lang="ru-RU" dirty="0" err="1" smtClean="0">
                          <a:solidFill>
                            <a:srgbClr val="19191A"/>
                          </a:solidFill>
                          <a:effectLst/>
                          <a:latin typeface="Times New Roman" panose="02020603050405020304" pitchFamily="18" charset="0"/>
                          <a:cs typeface="Times New Roman" panose="02020603050405020304" pitchFamily="18" charset="0"/>
                        </a:rPr>
                        <a:t>Максималды</a:t>
                      </a:r>
                      <a:r>
                        <a:rPr lang="ru-RU" baseline="0" dirty="0" smtClean="0">
                          <a:solidFill>
                            <a:srgbClr val="19191A"/>
                          </a:solidFill>
                          <a:effectLst/>
                          <a:latin typeface="Times New Roman" panose="02020603050405020304" pitchFamily="18" charset="0"/>
                          <a:cs typeface="Times New Roman" panose="02020603050405020304" pitchFamily="18" charset="0"/>
                        </a:rPr>
                        <a:t> </a:t>
                      </a:r>
                      <a:r>
                        <a:rPr lang="ru-RU" baseline="0" dirty="0" err="1" smtClean="0">
                          <a:solidFill>
                            <a:srgbClr val="19191A"/>
                          </a:solidFill>
                          <a:effectLst/>
                          <a:latin typeface="Times New Roman" panose="02020603050405020304" pitchFamily="18" charset="0"/>
                          <a:cs typeface="Times New Roman" panose="02020603050405020304" pitchFamily="18" charset="0"/>
                        </a:rPr>
                        <a:t>сөну</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a:solidFill>
                            <a:srgbClr val="19191A"/>
                          </a:solidFill>
                          <a:effectLst/>
                          <a:latin typeface="Times New Roman" panose="02020603050405020304" pitchFamily="18" charset="0"/>
                          <a:cs typeface="Times New Roman" panose="02020603050405020304" pitchFamily="18" charset="0"/>
                        </a:rPr>
                        <a:t>1460, 1550, </a:t>
                      </a:r>
                      <a:r>
                        <a:rPr lang="ru-RU" dirty="0" err="1" smtClean="0">
                          <a:solidFill>
                            <a:srgbClr val="19191A"/>
                          </a:solidFill>
                          <a:effectLst/>
                          <a:latin typeface="Times New Roman" panose="02020603050405020304" pitchFamily="18" charset="0"/>
                          <a:cs typeface="Times New Roman" panose="02020603050405020304" pitchFamily="18" charset="0"/>
                        </a:rPr>
                        <a:t>және</a:t>
                      </a:r>
                      <a:r>
                        <a:rPr lang="ru-RU" dirty="0" smtClean="0">
                          <a:solidFill>
                            <a:srgbClr val="19191A"/>
                          </a:solidFill>
                          <a:effectLst/>
                          <a:latin typeface="Times New Roman" panose="02020603050405020304" pitchFamily="18" charset="0"/>
                          <a:cs typeface="Times New Roman" panose="02020603050405020304" pitchFamily="18" charset="0"/>
                        </a:rPr>
                        <a:t> 1625 </a:t>
                      </a:r>
                      <a:r>
                        <a:rPr lang="ru-RU" dirty="0" err="1" smtClean="0">
                          <a:solidFill>
                            <a:srgbClr val="19191A"/>
                          </a:solidFill>
                          <a:effectLst/>
                          <a:latin typeface="Times New Roman" panose="02020603050405020304" pitchFamily="18" charset="0"/>
                          <a:cs typeface="Times New Roman" panose="02020603050405020304" pitchFamily="18" charset="0"/>
                        </a:rPr>
                        <a:t>nm</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толқын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ұзындықтарында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a:solidFill>
                            <a:srgbClr val="19191A"/>
                          </a:solidFill>
                          <a:effectLst/>
                          <a:latin typeface="Times New Roman" panose="02020603050405020304" pitchFamily="18" charset="0"/>
                          <a:cs typeface="Times New Roman" panose="02020603050405020304" pitchFamily="18" charset="0"/>
                        </a:rPr>
                        <a:t>Max</a:t>
                      </a:r>
                      <a:r>
                        <a:rPr lang="ru-RU" dirty="0">
                          <a:solidFill>
                            <a:srgbClr val="19191A"/>
                          </a:solidFill>
                          <a:effectLst/>
                          <a:latin typeface="Times New Roman" panose="02020603050405020304" pitchFamily="18" charset="0"/>
                          <a:cs typeface="Times New Roman" panose="02020603050405020304" pitchFamily="18" charset="0"/>
                        </a:rPr>
                        <a:t> PMDQ=0.2 </a:t>
                      </a:r>
                      <a:r>
                        <a:rPr lang="ru-RU" dirty="0" err="1">
                          <a:solidFill>
                            <a:srgbClr val="19191A"/>
                          </a:solidFill>
                          <a:effectLst/>
                          <a:latin typeface="Times New Roman" panose="02020603050405020304" pitchFamily="18" charset="0"/>
                          <a:cs typeface="Times New Roman" panose="02020603050405020304" pitchFamily="18" charset="0"/>
                        </a:rPr>
                        <a:t>ps</a:t>
                      </a:r>
                      <a:r>
                        <a:rPr lang="ru-RU" dirty="0">
                          <a:solidFill>
                            <a:srgbClr val="19191A"/>
                          </a:solidFill>
                          <a:effectLst/>
                          <a:latin typeface="Times New Roman" panose="02020603050405020304" pitchFamily="18" charset="0"/>
                          <a:cs typeface="Times New Roman" panose="02020603050405020304" pitchFamily="18" charset="0"/>
                        </a:rPr>
                        <a:t>/√ </a:t>
                      </a:r>
                      <a:r>
                        <a:rPr lang="ru-RU" dirty="0" err="1">
                          <a:solidFill>
                            <a:srgbClr val="19191A"/>
                          </a:solidFill>
                          <a:effectLst/>
                          <a:latin typeface="Times New Roman" panose="02020603050405020304" pitchFamily="18" charset="0"/>
                          <a:cs typeface="Times New Roman" panose="02020603050405020304" pitchFamily="18" charset="0"/>
                        </a:rPr>
                        <a:t>km</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ru-RU" dirty="0">
                          <a:solidFill>
                            <a:srgbClr val="19191A"/>
                          </a:solidFill>
                          <a:effectLst/>
                          <a:latin typeface="Times New Roman" panose="02020603050405020304" pitchFamily="18" charset="0"/>
                          <a:cs typeface="Times New Roman" panose="02020603050405020304" pitchFamily="18" charset="0"/>
                        </a:rPr>
                        <a:t>S, C </a:t>
                      </a:r>
                      <a:r>
                        <a:rPr lang="ru-RU" dirty="0" err="1" smtClean="0">
                          <a:solidFill>
                            <a:srgbClr val="19191A"/>
                          </a:solidFill>
                          <a:effectLst/>
                          <a:latin typeface="Times New Roman" panose="02020603050405020304" pitchFamily="18" charset="0"/>
                          <a:cs typeface="Times New Roman" panose="02020603050405020304" pitchFamily="18" charset="0"/>
                        </a:rPr>
                        <a:t>және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a:solidFill>
                            <a:srgbClr val="19191A"/>
                          </a:solidFill>
                          <a:effectLst/>
                          <a:latin typeface="Times New Roman" panose="02020603050405020304" pitchFamily="18" charset="0"/>
                          <a:cs typeface="Times New Roman" panose="02020603050405020304" pitchFamily="18" charset="0"/>
                        </a:rPr>
                        <a:t>L </a:t>
                      </a:r>
                      <a:r>
                        <a:rPr lang="ru-RU" dirty="0" err="1" smtClean="0">
                          <a:solidFill>
                            <a:srgbClr val="19191A"/>
                          </a:solidFill>
                          <a:effectLst/>
                          <a:latin typeface="Times New Roman" panose="02020603050405020304" pitchFamily="18" charset="0"/>
                          <a:cs typeface="Times New Roman" panose="02020603050405020304" pitchFamily="18" charset="0"/>
                        </a:rPr>
                        <a:t>диапазондар</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en-US" dirty="0" smtClean="0">
                          <a:solidFill>
                            <a:srgbClr val="19191A"/>
                          </a:solidFill>
                          <a:effectLst/>
                          <a:latin typeface="Times New Roman" panose="02020603050405020304" pitchFamily="18" charset="0"/>
                          <a:cs typeface="Times New Roman" panose="02020603050405020304" pitchFamily="18" charset="0"/>
                        </a:rPr>
                        <a:t>CWDM </a:t>
                      </a:r>
                      <a:r>
                        <a:rPr lang="ru-RU" dirty="0" err="1" smtClean="0">
                          <a:solidFill>
                            <a:srgbClr val="19191A"/>
                          </a:solidFill>
                          <a:effectLst/>
                          <a:latin typeface="Times New Roman" panose="02020603050405020304" pitchFamily="18" charset="0"/>
                          <a:cs typeface="Times New Roman" panose="02020603050405020304" pitchFamily="18" charset="0"/>
                        </a:rPr>
                        <a:t>және</a:t>
                      </a:r>
                      <a:r>
                        <a:rPr lang="ru-RU" dirty="0" smtClean="0">
                          <a:solidFill>
                            <a:srgbClr val="19191A"/>
                          </a:solidFill>
                          <a:effectLst/>
                          <a:latin typeface="Times New Roman" panose="02020603050405020304" pitchFamily="18" charset="0"/>
                          <a:cs typeface="Times New Roman" panose="02020603050405020304" pitchFamily="18" charset="0"/>
                        </a:rPr>
                        <a:t> </a:t>
                      </a:r>
                      <a:r>
                        <a:rPr lang="en-US" dirty="0" smtClean="0">
                          <a:solidFill>
                            <a:srgbClr val="19191A"/>
                          </a:solidFill>
                          <a:effectLst/>
                          <a:latin typeface="Times New Roman" panose="02020603050405020304" pitchFamily="18" charset="0"/>
                          <a:cs typeface="Times New Roman" panose="02020603050405020304" pitchFamily="18" charset="0"/>
                        </a:rPr>
                        <a:t>DWDM </a:t>
                      </a:r>
                      <a:r>
                        <a:rPr lang="ru-RU" dirty="0" err="1" smtClean="0">
                          <a:solidFill>
                            <a:srgbClr val="19191A"/>
                          </a:solidFill>
                          <a:effectLst/>
                          <a:latin typeface="Times New Roman" panose="02020603050405020304" pitchFamily="18" charset="0"/>
                          <a:cs typeface="Times New Roman" panose="02020603050405020304" pitchFamily="18" charset="0"/>
                        </a:rPr>
                        <a:t>жүйелерін</a:t>
                      </a:r>
                      <a:r>
                        <a:rPr lang="ru-RU" dirty="0" smtClean="0">
                          <a:solidFill>
                            <a:srgbClr val="19191A"/>
                          </a:solidFill>
                          <a:effectLst/>
                          <a:latin typeface="Times New Roman" panose="02020603050405020304" pitchFamily="18" charset="0"/>
                          <a:cs typeface="Times New Roman" panose="02020603050405020304" pitchFamily="18" charset="0"/>
                        </a:rPr>
                        <a:t> 1460-тан 1625 </a:t>
                      </a:r>
                      <a:r>
                        <a:rPr lang="ru-RU" dirty="0" err="1" smtClean="0">
                          <a:solidFill>
                            <a:srgbClr val="19191A"/>
                          </a:solidFill>
                          <a:effectLst/>
                          <a:latin typeface="Times New Roman" panose="02020603050405020304" pitchFamily="18" charset="0"/>
                          <a:cs typeface="Times New Roman" panose="02020603050405020304" pitchFamily="18" charset="0"/>
                        </a:rPr>
                        <a:t>нм-ге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дейінгі</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толқын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ұзындығының</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барлық</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диапазонында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қолдайды</a:t>
                      </a:r>
                      <a:r>
                        <a:rPr lang="ru-RU" dirty="0" smtClean="0">
                          <a:solidFill>
                            <a:srgbClr val="19191A"/>
                          </a:solidFill>
                          <a:effectLst/>
                          <a:latin typeface="Times New Roman" panose="02020603050405020304" pitchFamily="18" charset="0"/>
                          <a:cs typeface="Times New Roman" panose="02020603050405020304" pitchFamily="18" charset="0"/>
                        </a:rPr>
                        <a:t>.</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bl>
          </a:graphicData>
        </a:graphic>
      </p:graphicFrame>
    </p:spTree>
    <p:extLst>
      <p:ext uri="{BB962C8B-B14F-4D97-AF65-F5344CB8AC3E}">
        <p14:creationId xmlns:p14="http://schemas.microsoft.com/office/powerpoint/2010/main" val="2206362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12D9F2-1022-4BD7-8C59-62F278AF2221}"/>
              </a:ext>
            </a:extLst>
          </p:cNvPr>
          <p:cNvSpPr>
            <a:spLocks noGrp="1"/>
          </p:cNvSpPr>
          <p:nvPr>
            <p:ph type="title"/>
          </p:nvPr>
        </p:nvSpPr>
        <p:spPr>
          <a:xfrm>
            <a:off x="706362" y="440646"/>
            <a:ext cx="10266437" cy="1320800"/>
          </a:xfrm>
        </p:spPr>
        <p:txBody>
          <a:bodyPr>
            <a:normAutofit/>
          </a:bodyPr>
          <a:lstStyle/>
          <a:p>
            <a:r>
              <a:rPr lang="en-US" sz="1800" dirty="0">
                <a:latin typeface="Times New Roman" panose="02020603050405020304" pitchFamily="18" charset="0"/>
                <a:cs typeface="Times New Roman" panose="02020603050405020304" pitchFamily="18" charset="0"/>
              </a:rPr>
              <a:t>G. 657-FTTH </a:t>
            </a:r>
            <a:r>
              <a:rPr lang="ru-RU" sz="1800" dirty="0" err="1">
                <a:latin typeface="Times New Roman" panose="02020603050405020304" pitchFamily="18" charset="0"/>
                <a:cs typeface="Times New Roman" panose="02020603050405020304" pitchFamily="18" charset="0"/>
              </a:rPr>
              <a:t>жүйелеріне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арналған</a:t>
            </a:r>
            <a:r>
              <a:rPr lang="ru-RU" sz="1800" dirty="0">
                <a:latin typeface="Times New Roman" panose="02020603050405020304" pitchFamily="18" charset="0"/>
                <a:cs typeface="Times New Roman" panose="02020603050405020304" pitchFamily="18" charset="0"/>
              </a:rPr>
              <a:t> </a:t>
            </a:r>
            <a:r>
              <a:rPr lang="kk-KZ" sz="1800" dirty="0" smtClean="0">
                <a:latin typeface="Times New Roman" panose="02020603050405020304" pitchFamily="18" charset="0"/>
                <a:cs typeface="Times New Roman" panose="02020603050405020304" pitchFamily="18" charset="0"/>
              </a:rPr>
              <a:t>иілуге сезімтал емес </a:t>
            </a:r>
            <a:r>
              <a:rPr lang="en-US" sz="1800" dirty="0" smtClean="0">
                <a:latin typeface="Times New Roman" panose="02020603050405020304" pitchFamily="18" charset="0"/>
                <a:cs typeface="Times New Roman" panose="02020603050405020304" pitchFamily="18" charset="0"/>
              </a:rPr>
              <a:t>SMF</a:t>
            </a:r>
            <a:endParaRPr lang="ru-RU" sz="18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797015614"/>
              </p:ext>
            </p:extLst>
          </p:nvPr>
        </p:nvGraphicFramePr>
        <p:xfrm>
          <a:off x="706362" y="941388"/>
          <a:ext cx="10759924" cy="4484370"/>
        </p:xfrm>
        <a:graphic>
          <a:graphicData uri="http://schemas.openxmlformats.org/drawingml/2006/table">
            <a:tbl>
              <a:tblPr firstRow="1" bandRow="1">
                <a:tableStyleId>{5C22544A-7EE6-4342-B048-85BDC9FD1C3A}</a:tableStyleId>
              </a:tblPr>
              <a:tblGrid>
                <a:gridCol w="2007809"/>
                <a:gridCol w="2032000"/>
                <a:gridCol w="1538515"/>
                <a:gridCol w="5181600"/>
              </a:tblGrid>
              <a:tr h="389615">
                <a:tc>
                  <a:txBody>
                    <a:bodyPr/>
                    <a:lstStyle/>
                    <a:p>
                      <a:pPr algn="ctr"/>
                      <a:r>
                        <a:rPr lang="ru-RU" b="1" dirty="0">
                          <a:solidFill>
                            <a:srgbClr val="646466"/>
                          </a:solidFill>
                          <a:effectLst/>
                          <a:latin typeface="Times New Roman" panose="02020603050405020304" pitchFamily="18" charset="0"/>
                          <a:cs typeface="Times New Roman" panose="02020603050405020304" pitchFamily="18" charset="0"/>
                        </a:rPr>
                        <a:t> </a:t>
                      </a:r>
                    </a:p>
                  </a:txBody>
                  <a:tcPr marL="95250" marR="95250" marT="47625" marB="47625" anchor="ctr"/>
                </a:tc>
                <a:tc>
                  <a:txBody>
                    <a:bodyPr/>
                    <a:lstStyle/>
                    <a:p>
                      <a:pPr algn="ctr"/>
                      <a:r>
                        <a:rPr lang="kk-KZ" sz="1200" b="1" dirty="0" smtClean="0">
                          <a:solidFill>
                            <a:srgbClr val="646466"/>
                          </a:solidFill>
                          <a:effectLst/>
                          <a:latin typeface="Times New Roman" panose="02020603050405020304" pitchFamily="18" charset="0"/>
                          <a:cs typeface="Times New Roman" panose="02020603050405020304" pitchFamily="18" charset="0"/>
                        </a:rPr>
                        <a:t>Сипаттамалары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Қамтитын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толқын</a:t>
                      </a:r>
                      <a:r>
                        <a:rPr lang="ru-RU" sz="1200" b="1" dirty="0" smtClean="0">
                          <a:solidFill>
                            <a:srgbClr val="646466"/>
                          </a:solidFill>
                          <a:effectLst/>
                          <a:latin typeface="Times New Roman" panose="02020603050405020304" pitchFamily="18" charset="0"/>
                          <a:cs typeface="Times New Roman" panose="02020603050405020304" pitchFamily="18" charset="0"/>
                        </a:rPr>
                        <a:t> </a:t>
                      </a:r>
                      <a:r>
                        <a:rPr lang="ru-RU" sz="1200" b="1" dirty="0" err="1" smtClean="0">
                          <a:solidFill>
                            <a:srgbClr val="646466"/>
                          </a:solidFill>
                          <a:effectLst/>
                          <a:latin typeface="Times New Roman" panose="02020603050405020304" pitchFamily="18" charset="0"/>
                          <a:cs typeface="Times New Roman" panose="02020603050405020304" pitchFamily="18" charset="0"/>
                        </a:rPr>
                        <a:t>ұзындығы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c>
                  <a:txBody>
                    <a:bodyPr/>
                    <a:lstStyle/>
                    <a:p>
                      <a:pPr algn="ctr"/>
                      <a:r>
                        <a:rPr lang="ru-RU" sz="1200" b="1" dirty="0" err="1" smtClean="0">
                          <a:solidFill>
                            <a:srgbClr val="646466"/>
                          </a:solidFill>
                          <a:effectLst/>
                          <a:latin typeface="Times New Roman" panose="02020603050405020304" pitchFamily="18" charset="0"/>
                          <a:cs typeface="Times New Roman" panose="02020603050405020304" pitchFamily="18" charset="0"/>
                        </a:rPr>
                        <a:t>Қолданылуы</a:t>
                      </a:r>
                      <a:endParaRPr lang="ru-RU" sz="1200" b="1" dirty="0">
                        <a:solidFill>
                          <a:srgbClr val="646466"/>
                        </a:solidFill>
                        <a:effectLst/>
                        <a:latin typeface="Times New Roman" panose="02020603050405020304" pitchFamily="18" charset="0"/>
                        <a:cs typeface="Times New Roman" panose="02020603050405020304" pitchFamily="18" charset="0"/>
                      </a:endParaRPr>
                    </a:p>
                  </a:txBody>
                  <a:tcPr marL="95250" marR="95250" marT="47625" marB="47625" anchor="ctr"/>
                </a:tc>
              </a:tr>
              <a:tr h="1036158">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G.657.A</a:t>
                      </a:r>
                    </a:p>
                  </a:txBody>
                  <a:tcPr marL="57150" marR="57150" marT="114300" marB="114300" anchor="ctr"/>
                </a:tc>
                <a:tc>
                  <a:txBody>
                    <a:bodyPr/>
                    <a:lstStyle/>
                    <a:p>
                      <a:pPr algn="ctr"/>
                      <a:r>
                        <a:rPr lang="ru-RU" dirty="0" smtClean="0">
                          <a:solidFill>
                            <a:srgbClr val="19191A"/>
                          </a:solidFill>
                          <a:effectLst/>
                          <a:latin typeface="Times New Roman" panose="02020603050405020304" pitchFamily="18" charset="0"/>
                          <a:cs typeface="Times New Roman" panose="02020603050405020304" pitchFamily="18" charset="0"/>
                        </a:rPr>
                        <a:t>Радиусы 15 мм, 10 революция, максимум 0,25 </a:t>
                      </a:r>
                      <a:r>
                        <a:rPr lang="en-US" dirty="0" smtClean="0">
                          <a:solidFill>
                            <a:srgbClr val="19191A"/>
                          </a:solidFill>
                          <a:effectLst/>
                          <a:latin typeface="Times New Roman" panose="02020603050405020304" pitchFamily="18" charset="0"/>
                          <a:cs typeface="Times New Roman" panose="02020603050405020304" pitchFamily="18" charset="0"/>
                        </a:rPr>
                        <a:t>dB</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кезінде</a:t>
                      </a:r>
                      <a:r>
                        <a:rPr lang="ru-RU" dirty="0" smtClean="0">
                          <a:solidFill>
                            <a:srgbClr val="19191A"/>
                          </a:solidFill>
                          <a:effectLst/>
                          <a:latin typeface="Times New Roman" panose="02020603050405020304" pitchFamily="18" charset="0"/>
                          <a:cs typeface="Times New Roman" panose="02020603050405020304" pitchFamily="18" charset="0"/>
                        </a:rPr>
                        <a:t> 1550 </a:t>
                      </a:r>
                      <a:r>
                        <a:rPr lang="en-US" dirty="0" smtClean="0">
                          <a:solidFill>
                            <a:srgbClr val="19191A"/>
                          </a:solidFill>
                          <a:effectLst/>
                          <a:latin typeface="Times New Roman" panose="02020603050405020304" pitchFamily="18" charset="0"/>
                          <a:cs typeface="Times New Roman" panose="02020603050405020304" pitchFamily="18" charset="0"/>
                        </a:rPr>
                        <a:t>nm</a:t>
                      </a:r>
                      <a:r>
                        <a:rPr lang="ru-RU" dirty="0" smtClean="0">
                          <a:solidFill>
                            <a:srgbClr val="19191A"/>
                          </a:solidFill>
                          <a:effectLst/>
                          <a:latin typeface="Times New Roman" panose="02020603050405020304" pitchFamily="18" charset="0"/>
                          <a:cs typeface="Times New Roman" panose="02020603050405020304" pitchFamily="18" charset="0"/>
                        </a:rPr>
                        <a:t>, максимум 1625 </a:t>
                      </a:r>
                      <a:r>
                        <a:rPr lang="ru-RU" dirty="0" err="1" smtClean="0">
                          <a:solidFill>
                            <a:srgbClr val="19191A"/>
                          </a:solidFill>
                          <a:effectLst/>
                          <a:latin typeface="Times New Roman" panose="02020603050405020304" pitchFamily="18" charset="0"/>
                          <a:cs typeface="Times New Roman" panose="02020603050405020304" pitchFamily="18" charset="0"/>
                        </a:rPr>
                        <a:t>нм</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кезінде</a:t>
                      </a:r>
                      <a:r>
                        <a:rPr lang="ru-RU" dirty="0" smtClean="0">
                          <a:solidFill>
                            <a:srgbClr val="19191A"/>
                          </a:solidFill>
                          <a:effectLst/>
                          <a:latin typeface="Times New Roman" panose="02020603050405020304" pitchFamily="18" charset="0"/>
                          <a:cs typeface="Times New Roman" panose="02020603050405020304" pitchFamily="18" charset="0"/>
                        </a:rPr>
                        <a:t> 1 дБ. Макс </a:t>
                      </a:r>
                      <a:r>
                        <a:rPr lang="en-US" dirty="0" smtClean="0">
                          <a:solidFill>
                            <a:srgbClr val="19191A"/>
                          </a:solidFill>
                          <a:effectLst/>
                          <a:latin typeface="Times New Roman" panose="02020603050405020304" pitchFamily="18" charset="0"/>
                          <a:cs typeface="Times New Roman" panose="02020603050405020304" pitchFamily="18" charset="0"/>
                        </a:rPr>
                        <a:t>PMDQ=0,20 </a:t>
                      </a:r>
                      <a:r>
                        <a:rPr lang="ru-RU" dirty="0" smtClean="0">
                          <a:solidFill>
                            <a:srgbClr val="19191A"/>
                          </a:solidFill>
                          <a:effectLst/>
                          <a:latin typeface="Times New Roman" panose="02020603050405020304" pitchFamily="18" charset="0"/>
                          <a:cs typeface="Times New Roman" panose="02020603050405020304" pitchFamily="18" charset="0"/>
                        </a:rPr>
                        <a:t>а. к./√ км</a:t>
                      </a:r>
                      <a:endParaRPr lang="en-US"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ru-RU" dirty="0" smtClean="0">
                          <a:solidFill>
                            <a:srgbClr val="19191A"/>
                          </a:solidFill>
                          <a:effectLst/>
                          <a:latin typeface="Times New Roman" panose="02020603050405020304" pitchFamily="18" charset="0"/>
                          <a:cs typeface="Times New Roman" panose="02020603050405020304" pitchFamily="18" charset="0"/>
                        </a:rPr>
                        <a:t>O</a:t>
                      </a:r>
                      <a:r>
                        <a:rPr lang="en-US" dirty="0" smtClean="0">
                          <a:solidFill>
                            <a:srgbClr val="19191A"/>
                          </a:solidFill>
                          <a:effectLst/>
                          <a:latin typeface="Times New Roman" panose="02020603050405020304" pitchFamily="18" charset="0"/>
                          <a:cs typeface="Times New Roman" panose="02020603050405020304" pitchFamily="18" charset="0"/>
                        </a:rPr>
                        <a:t>-</a:t>
                      </a:r>
                      <a:r>
                        <a:rPr lang="kk-KZ" dirty="0" smtClean="0">
                          <a:solidFill>
                            <a:srgbClr val="19191A"/>
                          </a:solidFill>
                          <a:effectLst/>
                          <a:latin typeface="Times New Roman" panose="02020603050405020304" pitchFamily="18" charset="0"/>
                          <a:cs typeface="Times New Roman" panose="02020603050405020304" pitchFamily="18" charset="0"/>
                        </a:rPr>
                        <a:t>дан</a:t>
                      </a:r>
                      <a:r>
                        <a:rPr lang="ru-RU" dirty="0" smtClean="0">
                          <a:solidFill>
                            <a:srgbClr val="19191A"/>
                          </a:solidFill>
                          <a:effectLst/>
                          <a:latin typeface="Times New Roman" panose="02020603050405020304" pitchFamily="18" charset="0"/>
                          <a:cs typeface="Times New Roman" panose="02020603050405020304" pitchFamily="18" charset="0"/>
                        </a:rPr>
                        <a:t> L-</a:t>
                      </a:r>
                      <a:r>
                        <a:rPr lang="ru-RU" dirty="0" err="1" smtClean="0">
                          <a:solidFill>
                            <a:srgbClr val="19191A"/>
                          </a:solidFill>
                          <a:effectLst/>
                          <a:latin typeface="Times New Roman" panose="02020603050405020304" pitchFamily="18" charset="0"/>
                          <a:cs typeface="Times New Roman" panose="02020603050405020304" pitchFamily="18" charset="0"/>
                        </a:rPr>
                        <a:t>ге</a:t>
                      </a:r>
                      <a:r>
                        <a:rPr lang="ru-RU" baseline="0" dirty="0" smtClean="0">
                          <a:solidFill>
                            <a:srgbClr val="19191A"/>
                          </a:solidFill>
                          <a:effectLst/>
                          <a:latin typeface="Times New Roman" panose="02020603050405020304" pitchFamily="18" charset="0"/>
                          <a:cs typeface="Times New Roman" panose="02020603050405020304" pitchFamily="18" charset="0"/>
                        </a:rPr>
                        <a:t> </a:t>
                      </a:r>
                      <a:r>
                        <a:rPr lang="ru-RU" baseline="0" dirty="0" err="1" smtClean="0">
                          <a:solidFill>
                            <a:srgbClr val="19191A"/>
                          </a:solidFill>
                          <a:effectLst/>
                          <a:latin typeface="Times New Roman" panose="02020603050405020304" pitchFamily="18" charset="0"/>
                          <a:cs typeface="Times New Roman" panose="02020603050405020304" pitchFamily="18" charset="0"/>
                        </a:rPr>
                        <a:t>дейінгі</a:t>
                      </a:r>
                      <a:r>
                        <a:rPr lang="ru-RU" baseline="0" dirty="0" smtClean="0">
                          <a:solidFill>
                            <a:srgbClr val="19191A"/>
                          </a:solidFill>
                          <a:effectLst/>
                          <a:latin typeface="Times New Roman" panose="02020603050405020304" pitchFamily="18" charset="0"/>
                          <a:cs typeface="Times New Roman" panose="02020603050405020304" pitchFamily="18" charset="0"/>
                        </a:rPr>
                        <a:t> </a:t>
                      </a:r>
                      <a:r>
                        <a:rPr lang="ru-RU" dirty="0" smtClean="0">
                          <a:solidFill>
                            <a:srgbClr val="19191A"/>
                          </a:solidFill>
                          <a:effectLst/>
                          <a:latin typeface="Times New Roman" panose="02020603050405020304" pitchFamily="18" charset="0"/>
                          <a:cs typeface="Times New Roman" panose="02020603050405020304" pitchFamily="18" charset="0"/>
                        </a:rPr>
                        <a:t>диапазон</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ru-RU" dirty="0" err="1" smtClean="0">
                          <a:solidFill>
                            <a:srgbClr val="19191A"/>
                          </a:solidFill>
                          <a:effectLst/>
                          <a:latin typeface="Times New Roman" panose="02020603050405020304" pitchFamily="18" charset="0"/>
                          <a:cs typeface="Times New Roman" panose="02020603050405020304" pitchFamily="18" charset="0"/>
                        </a:rPr>
                        <a:t>Макростарды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жоғалтуларды</a:t>
                      </a:r>
                      <a:r>
                        <a:rPr lang="ru-RU" dirty="0" smtClean="0">
                          <a:solidFill>
                            <a:srgbClr val="19191A"/>
                          </a:solidFill>
                          <a:effectLst/>
                          <a:latin typeface="Times New Roman" panose="02020603050405020304" pitchFamily="18" charset="0"/>
                          <a:cs typeface="Times New Roman" panose="02020603050405020304" pitchFamily="18" charset="0"/>
                        </a:rPr>
                        <a:t>, </a:t>
                      </a:r>
                      <a:r>
                        <a:rPr lang="en-US" dirty="0" smtClean="0">
                          <a:solidFill>
                            <a:srgbClr val="19191A"/>
                          </a:solidFill>
                          <a:effectLst/>
                          <a:latin typeface="Times New Roman" panose="02020603050405020304" pitchFamily="18" charset="0"/>
                          <a:cs typeface="Times New Roman" panose="02020603050405020304" pitchFamily="18" charset="0"/>
                        </a:rPr>
                        <a:t>G. 652.D-</a:t>
                      </a:r>
                      <a:r>
                        <a:rPr lang="ru-RU" dirty="0" err="1" smtClean="0">
                          <a:solidFill>
                            <a:srgbClr val="19191A"/>
                          </a:solidFill>
                          <a:effectLst/>
                          <a:latin typeface="Times New Roman" panose="02020603050405020304" pitchFamily="18" charset="0"/>
                          <a:cs typeface="Times New Roman" panose="02020603050405020304" pitchFamily="18" charset="0"/>
                        </a:rPr>
                        <a:t>ге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ұқсас</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басқа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параметрлерді</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ескере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отырып</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жеткізуді</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оңтайландырылған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орнату</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r h="1036158">
                <a:tc>
                  <a:txBody>
                    <a:bodyPr/>
                    <a:lstStyle/>
                    <a:p>
                      <a:pPr algn="ctr"/>
                      <a:r>
                        <a:rPr lang="en-US">
                          <a:solidFill>
                            <a:srgbClr val="19191A"/>
                          </a:solidFill>
                          <a:effectLst/>
                          <a:latin typeface="Times New Roman" panose="02020603050405020304" pitchFamily="18" charset="0"/>
                          <a:cs typeface="Times New Roman" panose="02020603050405020304" pitchFamily="18" charset="0"/>
                        </a:rPr>
                        <a:t>G.657.B</a:t>
                      </a:r>
                    </a:p>
                  </a:txBody>
                  <a:tcPr marL="57150" marR="57150" marT="114300" marB="114300" anchor="ctr"/>
                </a:tc>
                <a:tc>
                  <a:txBody>
                    <a:bodyPr/>
                    <a:lstStyle/>
                    <a:p>
                      <a:pPr algn="ctr"/>
                      <a:r>
                        <a:rPr lang="ru-RU" dirty="0" smtClean="0">
                          <a:solidFill>
                            <a:srgbClr val="19191A"/>
                          </a:solidFill>
                          <a:effectLst/>
                          <a:latin typeface="Times New Roman" panose="02020603050405020304" pitchFamily="18" charset="0"/>
                          <a:cs typeface="Times New Roman" panose="02020603050405020304" pitchFamily="18" charset="0"/>
                        </a:rPr>
                        <a:t>Радиусы 15 мм, 10 </a:t>
                      </a:r>
                      <a:r>
                        <a:rPr lang="ru-RU" dirty="0" err="1" smtClean="0">
                          <a:solidFill>
                            <a:srgbClr val="19191A"/>
                          </a:solidFill>
                          <a:effectLst/>
                          <a:latin typeface="Times New Roman" panose="02020603050405020304" pitchFamily="18" charset="0"/>
                          <a:cs typeface="Times New Roman" panose="02020603050405020304" pitchFamily="18" charset="0"/>
                        </a:rPr>
                        <a:t>айналым</a:t>
                      </a:r>
                      <a:r>
                        <a:rPr lang="ru-RU" dirty="0" smtClean="0">
                          <a:solidFill>
                            <a:srgbClr val="19191A"/>
                          </a:solidFill>
                          <a:effectLst/>
                          <a:latin typeface="Times New Roman" panose="02020603050405020304" pitchFamily="18" charset="0"/>
                          <a:cs typeface="Times New Roman" panose="02020603050405020304" pitchFamily="18" charset="0"/>
                        </a:rPr>
                        <a:t>, максимум 0,03 дБ 1550 </a:t>
                      </a:r>
                      <a:r>
                        <a:rPr lang="ru-RU" dirty="0" err="1" smtClean="0">
                          <a:solidFill>
                            <a:srgbClr val="19191A"/>
                          </a:solidFill>
                          <a:effectLst/>
                          <a:latin typeface="Times New Roman" panose="02020603050405020304" pitchFamily="18" charset="0"/>
                          <a:cs typeface="Times New Roman" panose="02020603050405020304" pitchFamily="18" charset="0"/>
                        </a:rPr>
                        <a:t>нм</a:t>
                      </a:r>
                      <a:r>
                        <a:rPr lang="ru-RU" dirty="0" smtClean="0">
                          <a:solidFill>
                            <a:srgbClr val="19191A"/>
                          </a:solidFill>
                          <a:effectLst/>
                          <a:latin typeface="Times New Roman" panose="02020603050405020304" pitchFamily="18" charset="0"/>
                          <a:cs typeface="Times New Roman" panose="02020603050405020304" pitchFamily="18" charset="0"/>
                        </a:rPr>
                        <a:t>, максимум 0,1 дБ 1625 </a:t>
                      </a:r>
                      <a:r>
                        <a:rPr lang="ru-RU" dirty="0" err="1" smtClean="0">
                          <a:solidFill>
                            <a:srgbClr val="19191A"/>
                          </a:solidFill>
                          <a:effectLst/>
                          <a:latin typeface="Times New Roman" panose="02020603050405020304" pitchFamily="18" charset="0"/>
                          <a:cs typeface="Times New Roman" panose="02020603050405020304" pitchFamily="18" charset="0"/>
                        </a:rPr>
                        <a:t>нм</a:t>
                      </a:r>
                      <a:endParaRPr lang="da-DK"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ru-RU" dirty="0" smtClean="0">
                          <a:solidFill>
                            <a:srgbClr val="19191A"/>
                          </a:solidFill>
                          <a:effectLst/>
                          <a:latin typeface="Times New Roman" panose="02020603050405020304" pitchFamily="18" charset="0"/>
                          <a:cs typeface="Times New Roman" panose="02020603050405020304" pitchFamily="18" charset="0"/>
                        </a:rPr>
                        <a:t>O</a:t>
                      </a:r>
                      <a:r>
                        <a:rPr lang="en-US" dirty="0" smtClean="0">
                          <a:solidFill>
                            <a:srgbClr val="19191A"/>
                          </a:solidFill>
                          <a:effectLst/>
                          <a:latin typeface="Times New Roman" panose="02020603050405020304" pitchFamily="18" charset="0"/>
                          <a:cs typeface="Times New Roman" panose="02020603050405020304" pitchFamily="18" charset="0"/>
                        </a:rPr>
                        <a:t>-</a:t>
                      </a:r>
                      <a:r>
                        <a:rPr lang="kk-KZ" dirty="0" smtClean="0">
                          <a:solidFill>
                            <a:srgbClr val="19191A"/>
                          </a:solidFill>
                          <a:effectLst/>
                          <a:latin typeface="Times New Roman" panose="02020603050405020304" pitchFamily="18" charset="0"/>
                          <a:cs typeface="Times New Roman" panose="02020603050405020304" pitchFamily="18" charset="0"/>
                        </a:rPr>
                        <a:t>дан</a:t>
                      </a:r>
                      <a:r>
                        <a:rPr lang="ru-RU" dirty="0" smtClean="0">
                          <a:solidFill>
                            <a:srgbClr val="19191A"/>
                          </a:solidFill>
                          <a:effectLst/>
                          <a:latin typeface="Times New Roman" panose="02020603050405020304" pitchFamily="18" charset="0"/>
                          <a:cs typeface="Times New Roman" panose="02020603050405020304" pitchFamily="18" charset="0"/>
                        </a:rPr>
                        <a:t> L-</a:t>
                      </a:r>
                      <a:r>
                        <a:rPr lang="ru-RU" dirty="0" err="1" smtClean="0">
                          <a:solidFill>
                            <a:srgbClr val="19191A"/>
                          </a:solidFill>
                          <a:effectLst/>
                          <a:latin typeface="Times New Roman" panose="02020603050405020304" pitchFamily="18" charset="0"/>
                          <a:cs typeface="Times New Roman" panose="02020603050405020304" pitchFamily="18" charset="0"/>
                        </a:rPr>
                        <a:t>ге</a:t>
                      </a:r>
                      <a:r>
                        <a:rPr lang="ru-RU" baseline="0" dirty="0" smtClean="0">
                          <a:solidFill>
                            <a:srgbClr val="19191A"/>
                          </a:solidFill>
                          <a:effectLst/>
                          <a:latin typeface="Times New Roman" panose="02020603050405020304" pitchFamily="18" charset="0"/>
                          <a:cs typeface="Times New Roman" panose="02020603050405020304" pitchFamily="18" charset="0"/>
                        </a:rPr>
                        <a:t> </a:t>
                      </a:r>
                      <a:r>
                        <a:rPr lang="ru-RU" baseline="0" dirty="0" err="1" smtClean="0">
                          <a:solidFill>
                            <a:srgbClr val="19191A"/>
                          </a:solidFill>
                          <a:effectLst/>
                          <a:latin typeface="Times New Roman" panose="02020603050405020304" pitchFamily="18" charset="0"/>
                          <a:cs typeface="Times New Roman" panose="02020603050405020304" pitchFamily="18" charset="0"/>
                        </a:rPr>
                        <a:t>дейінгі</a:t>
                      </a:r>
                      <a:r>
                        <a:rPr lang="ru-RU" baseline="0" dirty="0" smtClean="0">
                          <a:solidFill>
                            <a:srgbClr val="19191A"/>
                          </a:solidFill>
                          <a:effectLst/>
                          <a:latin typeface="Times New Roman" panose="02020603050405020304" pitchFamily="18" charset="0"/>
                          <a:cs typeface="Times New Roman" panose="02020603050405020304" pitchFamily="18" charset="0"/>
                        </a:rPr>
                        <a:t> </a:t>
                      </a:r>
                      <a:r>
                        <a:rPr lang="ru-RU" dirty="0" smtClean="0">
                          <a:solidFill>
                            <a:srgbClr val="19191A"/>
                          </a:solidFill>
                          <a:effectLst/>
                          <a:latin typeface="Times New Roman" panose="02020603050405020304" pitchFamily="18" charset="0"/>
                          <a:cs typeface="Times New Roman" panose="02020603050405020304" pitchFamily="18" charset="0"/>
                        </a:rPr>
                        <a:t>диапазон</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c>
                  <a:txBody>
                    <a:bodyPr/>
                    <a:lstStyle/>
                    <a:p>
                      <a:pPr algn="ctr"/>
                      <a:r>
                        <a:rPr lang="ru-RU" dirty="0" err="1" smtClean="0">
                          <a:solidFill>
                            <a:srgbClr val="19191A"/>
                          </a:solidFill>
                          <a:effectLst/>
                          <a:latin typeface="Times New Roman" panose="02020603050405020304" pitchFamily="18" charset="0"/>
                          <a:cs typeface="Times New Roman" panose="02020603050405020304" pitchFamily="18" charset="0"/>
                        </a:rPr>
                        <a:t>Талшықты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Басқару</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жүйелерінде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және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әсіресе</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шектеулі</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қашықтықтағы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қондырғыларда</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қолданылатын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өте</a:t>
                      </a:r>
                      <a:r>
                        <a:rPr lang="ru-RU" dirty="0" smtClean="0">
                          <a:solidFill>
                            <a:srgbClr val="19191A"/>
                          </a:solidFill>
                          <a:effectLst/>
                          <a:latin typeface="Times New Roman" panose="02020603050405020304" pitchFamily="18" charset="0"/>
                          <a:cs typeface="Times New Roman" panose="02020603050405020304" pitchFamily="18" charset="0"/>
                        </a:rPr>
                        <a:t> аз </a:t>
                      </a:r>
                      <a:r>
                        <a:rPr lang="ru-RU" dirty="0" err="1" smtClean="0">
                          <a:solidFill>
                            <a:srgbClr val="19191A"/>
                          </a:solidFill>
                          <a:effectLst/>
                          <a:latin typeface="Times New Roman" panose="02020603050405020304" pitchFamily="18" charset="0"/>
                          <a:cs typeface="Times New Roman" panose="02020603050405020304" pitchFamily="18" charset="0"/>
                        </a:rPr>
                        <a:t>иілу</a:t>
                      </a:r>
                      <a:r>
                        <a:rPr lang="ru-RU" dirty="0" smtClean="0">
                          <a:solidFill>
                            <a:srgbClr val="19191A"/>
                          </a:solidFill>
                          <a:effectLst/>
                          <a:latin typeface="Times New Roman" panose="02020603050405020304" pitchFamily="18" charset="0"/>
                          <a:cs typeface="Times New Roman" panose="02020603050405020304" pitchFamily="18" charset="0"/>
                        </a:rPr>
                        <a:t> радиусы бар </a:t>
                      </a:r>
                      <a:r>
                        <a:rPr lang="ru-RU" dirty="0" err="1" smtClean="0">
                          <a:solidFill>
                            <a:srgbClr val="19191A"/>
                          </a:solidFill>
                          <a:effectLst/>
                          <a:latin typeface="Times New Roman" panose="02020603050405020304" pitchFamily="18" charset="0"/>
                          <a:cs typeface="Times New Roman" panose="02020603050405020304" pitchFamily="18" charset="0"/>
                        </a:rPr>
                        <a:t>оңтайландырылған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жеткізу</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желісін</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орнатуды</a:t>
                      </a:r>
                      <a:r>
                        <a:rPr lang="ru-RU" dirty="0" smtClean="0">
                          <a:solidFill>
                            <a:srgbClr val="19191A"/>
                          </a:solidFill>
                          <a:effectLst/>
                          <a:latin typeface="Times New Roman" panose="02020603050405020304" pitchFamily="18" charset="0"/>
                          <a:cs typeface="Times New Roman" panose="02020603050405020304" pitchFamily="18" charset="0"/>
                        </a:rPr>
                        <a:t> </a:t>
                      </a:r>
                      <a:r>
                        <a:rPr lang="ru-RU" dirty="0" err="1" smtClean="0">
                          <a:solidFill>
                            <a:srgbClr val="19191A"/>
                          </a:solidFill>
                          <a:effectLst/>
                          <a:latin typeface="Times New Roman" panose="02020603050405020304" pitchFamily="18" charset="0"/>
                          <a:cs typeface="Times New Roman" panose="02020603050405020304" pitchFamily="18" charset="0"/>
                        </a:rPr>
                        <a:t>қолдау</a:t>
                      </a:r>
                      <a:r>
                        <a:rPr lang="ru-RU" dirty="0" smtClean="0">
                          <a:solidFill>
                            <a:srgbClr val="19191A"/>
                          </a:solidFill>
                          <a:effectLst/>
                          <a:latin typeface="Times New Roman" panose="02020603050405020304" pitchFamily="18" charset="0"/>
                          <a:cs typeface="Times New Roman" panose="02020603050405020304" pitchFamily="18" charset="0"/>
                        </a:rPr>
                        <a:t>.</a:t>
                      </a:r>
                      <a:endParaRPr lang="ru-RU" dirty="0">
                        <a:solidFill>
                          <a:srgbClr val="19191A"/>
                        </a:solidFill>
                        <a:effectLst/>
                        <a:latin typeface="Times New Roman" panose="02020603050405020304" pitchFamily="18" charset="0"/>
                        <a:cs typeface="Times New Roman" panose="02020603050405020304" pitchFamily="18" charset="0"/>
                      </a:endParaRPr>
                    </a:p>
                  </a:txBody>
                  <a:tcPr marL="57150" marR="57150" marT="114300" marB="114300" anchor="ctr"/>
                </a:tc>
              </a:tr>
            </a:tbl>
          </a:graphicData>
        </a:graphic>
      </p:graphicFrame>
    </p:spTree>
    <p:extLst>
      <p:ext uri="{BB962C8B-B14F-4D97-AF65-F5344CB8AC3E}">
        <p14:creationId xmlns:p14="http://schemas.microsoft.com/office/powerpoint/2010/main" val="4163315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E42A70-C15E-41AA-AB3F-1463360780FD}"/>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1673BAF1-7EC0-4209-8125-CA29825D43AC}"/>
              </a:ext>
            </a:extLst>
          </p:cNvPr>
          <p:cNvSpPr>
            <a:spLocks noGrp="1"/>
          </p:cNvSpPr>
          <p:nvPr>
            <p:ph idx="1"/>
          </p:nvPr>
        </p:nvSpPr>
        <p:spPr>
          <a:xfrm>
            <a:off x="1678819" y="2915332"/>
            <a:ext cx="8596668" cy="693447"/>
          </a:xfrm>
        </p:spPr>
        <p:txBody>
          <a:bodyPr>
            <a:normAutofit/>
          </a:bodyPr>
          <a:lstStyle/>
          <a:p>
            <a:pPr marL="0" indent="0" algn="ctr">
              <a:buNone/>
            </a:pPr>
            <a:r>
              <a:rPr lang="kk-KZ" sz="3600" b="1" dirty="0">
                <a:latin typeface="Times New Roman" panose="02020603050405020304" pitchFamily="18" charset="0"/>
                <a:cs typeface="Times New Roman" panose="02020603050405020304" pitchFamily="18" charset="0"/>
              </a:rPr>
              <a:t>Назарларыңызға рахмет!!!</a:t>
            </a:r>
          </a:p>
          <a:p>
            <a:pPr marL="0" indent="0" algn="ctr">
              <a:buNone/>
            </a:pP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79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 xmlns:a16="http://schemas.microsoft.com/office/drawing/2014/main" id="{2A30D135-88F2-4579-A2F9-DA8C3999F73C}"/>
              </a:ext>
            </a:extLst>
          </p:cNvPr>
          <p:cNvSpPr txBox="1">
            <a:spLocks/>
          </p:cNvSpPr>
          <p:nvPr/>
        </p:nvSpPr>
        <p:spPr>
          <a:xfrm>
            <a:off x="4821380" y="457199"/>
            <a:ext cx="1691025" cy="56803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dirty="0">
                <a:solidFill>
                  <a:schemeClr val="tx1"/>
                </a:solidFill>
                <a:latin typeface="Times New Roman" panose="02020603050405020304" pitchFamily="18" charset="0"/>
                <a:cs typeface="Times New Roman" panose="02020603050405020304" pitchFamily="18" charset="0"/>
              </a:rPr>
              <a:t>Сымды</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9" name="Прямая со стрелкой 8">
            <a:extLst>
              <a:ext uri="{FF2B5EF4-FFF2-40B4-BE49-F238E27FC236}">
                <a16:creationId xmlns="" xmlns:a16="http://schemas.microsoft.com/office/drawing/2014/main" id="{029DAF98-7DE6-4E1F-8794-AF455B1A5D1C}"/>
              </a:ext>
            </a:extLst>
          </p:cNvPr>
          <p:cNvCxnSpPr/>
          <p:nvPr/>
        </p:nvCxnSpPr>
        <p:spPr>
          <a:xfrm flipH="1">
            <a:off x="3574473" y="1025235"/>
            <a:ext cx="1136072" cy="471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a:extLst>
              <a:ext uri="{FF2B5EF4-FFF2-40B4-BE49-F238E27FC236}">
                <a16:creationId xmlns="" xmlns:a16="http://schemas.microsoft.com/office/drawing/2014/main" id="{4E85B438-FEAA-4035-873E-1FB148752981}"/>
              </a:ext>
            </a:extLst>
          </p:cNvPr>
          <p:cNvCxnSpPr>
            <a:cxnSpLocks/>
          </p:cNvCxnSpPr>
          <p:nvPr/>
        </p:nvCxnSpPr>
        <p:spPr>
          <a:xfrm>
            <a:off x="5666892" y="1025235"/>
            <a:ext cx="0" cy="595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a:extLst>
              <a:ext uri="{FF2B5EF4-FFF2-40B4-BE49-F238E27FC236}">
                <a16:creationId xmlns="" xmlns:a16="http://schemas.microsoft.com/office/drawing/2014/main" id="{094C2FE1-557C-43CB-937A-45E1C77ADC25}"/>
              </a:ext>
            </a:extLst>
          </p:cNvPr>
          <p:cNvCxnSpPr>
            <a:cxnSpLocks/>
          </p:cNvCxnSpPr>
          <p:nvPr/>
        </p:nvCxnSpPr>
        <p:spPr>
          <a:xfrm>
            <a:off x="6623240" y="1004452"/>
            <a:ext cx="1205348" cy="491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Заголовок 1">
            <a:extLst>
              <a:ext uri="{FF2B5EF4-FFF2-40B4-BE49-F238E27FC236}">
                <a16:creationId xmlns="" xmlns:a16="http://schemas.microsoft.com/office/drawing/2014/main" id="{27B70A12-FCD3-43EA-A490-FE5F7CCE934C}"/>
              </a:ext>
            </a:extLst>
          </p:cNvPr>
          <p:cNvSpPr txBox="1">
            <a:spLocks/>
          </p:cNvSpPr>
          <p:nvPr/>
        </p:nvSpPr>
        <p:spPr>
          <a:xfrm>
            <a:off x="1260387" y="1482436"/>
            <a:ext cx="2715478" cy="56803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400" dirty="0">
                <a:solidFill>
                  <a:schemeClr val="tx1"/>
                </a:solidFill>
                <a:latin typeface="Times New Roman" panose="02020603050405020304" pitchFamily="18" charset="0"/>
                <a:cs typeface="Times New Roman" panose="02020603050405020304" pitchFamily="18" charset="0"/>
              </a:rPr>
              <a:t>Коаксиалды кабель</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7" name="Рисунок 16">
            <a:extLst>
              <a:ext uri="{FF2B5EF4-FFF2-40B4-BE49-F238E27FC236}">
                <a16:creationId xmlns="" xmlns:a16="http://schemas.microsoft.com/office/drawing/2014/main" id="{98AF2C56-C787-4245-B3DA-36B16F9FF564}"/>
              </a:ext>
            </a:extLst>
          </p:cNvPr>
          <p:cNvPicPr>
            <a:picLocks noChangeAspect="1"/>
          </p:cNvPicPr>
          <p:nvPr/>
        </p:nvPicPr>
        <p:blipFill rotWithShape="1">
          <a:blip r:embed="rId2"/>
          <a:srcRect l="14810" t="35144" r="57949" b="38985"/>
          <a:stretch/>
        </p:blipFill>
        <p:spPr>
          <a:xfrm>
            <a:off x="221660" y="2175160"/>
            <a:ext cx="4488872" cy="2396837"/>
          </a:xfrm>
          <a:prstGeom prst="rect">
            <a:avLst/>
          </a:prstGeom>
        </p:spPr>
      </p:pic>
      <p:sp>
        <p:nvSpPr>
          <p:cNvPr id="18" name="Заголовок 1">
            <a:extLst>
              <a:ext uri="{FF2B5EF4-FFF2-40B4-BE49-F238E27FC236}">
                <a16:creationId xmlns="" xmlns:a16="http://schemas.microsoft.com/office/drawing/2014/main" id="{BFA87FE3-F09E-453C-99AA-F23B4443C9A1}"/>
              </a:ext>
            </a:extLst>
          </p:cNvPr>
          <p:cNvSpPr txBox="1">
            <a:spLocks/>
          </p:cNvSpPr>
          <p:nvPr/>
        </p:nvSpPr>
        <p:spPr>
          <a:xfrm>
            <a:off x="277091" y="4696684"/>
            <a:ext cx="3698774" cy="678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000" dirty="0">
                <a:solidFill>
                  <a:schemeClr val="tx1"/>
                </a:solidFill>
                <a:latin typeface="Times New Roman" panose="02020603050405020304" pitchFamily="18" charset="0"/>
                <a:cs typeface="Times New Roman" panose="02020603050405020304" pitchFamily="18" charset="0"/>
              </a:rPr>
              <a:t>Негізгі қызметі: Жоғары жиілікті сигналды тарату</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19" name="Заголовок 1">
            <a:extLst>
              <a:ext uri="{FF2B5EF4-FFF2-40B4-BE49-F238E27FC236}">
                <a16:creationId xmlns="" xmlns:a16="http://schemas.microsoft.com/office/drawing/2014/main" id="{444E4E0A-D8C0-4570-BCE3-81E1617CED4D}"/>
              </a:ext>
            </a:extLst>
          </p:cNvPr>
          <p:cNvSpPr txBox="1">
            <a:spLocks/>
          </p:cNvSpPr>
          <p:nvPr/>
        </p:nvSpPr>
        <p:spPr>
          <a:xfrm>
            <a:off x="277091" y="5382482"/>
            <a:ext cx="3698774" cy="678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000" dirty="0">
                <a:solidFill>
                  <a:schemeClr val="tx1"/>
                </a:solidFill>
                <a:latin typeface="Times New Roman" panose="02020603050405020304" pitchFamily="18" charset="0"/>
                <a:cs typeface="Times New Roman" panose="02020603050405020304" pitchFamily="18" charset="0"/>
              </a:rPr>
              <a:t>Тарату жылдамдығы 500 Мбит/с</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20" name="Заголовок 1">
            <a:extLst>
              <a:ext uri="{FF2B5EF4-FFF2-40B4-BE49-F238E27FC236}">
                <a16:creationId xmlns="" xmlns:a16="http://schemas.microsoft.com/office/drawing/2014/main" id="{3CAAE5F5-50D8-4603-9318-B65FA0357CB3}"/>
              </a:ext>
            </a:extLst>
          </p:cNvPr>
          <p:cNvSpPr txBox="1">
            <a:spLocks/>
          </p:cNvSpPr>
          <p:nvPr/>
        </p:nvSpPr>
        <p:spPr>
          <a:xfrm>
            <a:off x="4987635" y="1482434"/>
            <a:ext cx="1801085" cy="56803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400" dirty="0">
                <a:solidFill>
                  <a:schemeClr val="tx1"/>
                </a:solidFill>
                <a:latin typeface="Times New Roman" panose="02020603050405020304" pitchFamily="18" charset="0"/>
                <a:cs typeface="Times New Roman" panose="02020603050405020304" pitchFamily="18" charset="0"/>
              </a:rPr>
              <a:t>Витая пара</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 xmlns:a16="http://schemas.microsoft.com/office/drawing/2014/main" id="{0B818454-A925-4B0B-89BB-D5FDEA2AB308}"/>
              </a:ext>
            </a:extLst>
          </p:cNvPr>
          <p:cNvPicPr>
            <a:picLocks noChangeAspect="1"/>
          </p:cNvPicPr>
          <p:nvPr/>
        </p:nvPicPr>
        <p:blipFill rotWithShape="1">
          <a:blip r:embed="rId3"/>
          <a:srcRect l="62617" t="39793" r="5454" b="36155"/>
          <a:stretch/>
        </p:blipFill>
        <p:spPr>
          <a:xfrm>
            <a:off x="4676865" y="2189017"/>
            <a:ext cx="3892750" cy="1648691"/>
          </a:xfrm>
          <a:prstGeom prst="rect">
            <a:avLst/>
          </a:prstGeom>
        </p:spPr>
      </p:pic>
      <p:sp>
        <p:nvSpPr>
          <p:cNvPr id="22" name="Заголовок 1">
            <a:extLst>
              <a:ext uri="{FF2B5EF4-FFF2-40B4-BE49-F238E27FC236}">
                <a16:creationId xmlns="" xmlns:a16="http://schemas.microsoft.com/office/drawing/2014/main" id="{496E6AEA-EFB6-4808-B78E-FBDB1C6F3C33}"/>
              </a:ext>
            </a:extLst>
          </p:cNvPr>
          <p:cNvSpPr txBox="1">
            <a:spLocks/>
          </p:cNvSpPr>
          <p:nvPr/>
        </p:nvSpPr>
        <p:spPr>
          <a:xfrm>
            <a:off x="4246613" y="3837708"/>
            <a:ext cx="3698774" cy="678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000" dirty="0">
                <a:solidFill>
                  <a:schemeClr val="tx1"/>
                </a:solidFill>
                <a:latin typeface="Times New Roman" panose="02020603050405020304" pitchFamily="18" charset="0"/>
                <a:cs typeface="Times New Roman" panose="02020603050405020304" pitchFamily="18" charset="0"/>
              </a:rPr>
              <a:t>Телекоммуникациялық және компьютерлік желілерде кең қолданылады, себебі бағасы арзан және тез монтаждалады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23" name="Заголовок 1">
            <a:extLst>
              <a:ext uri="{FF2B5EF4-FFF2-40B4-BE49-F238E27FC236}">
                <a16:creationId xmlns="" xmlns:a16="http://schemas.microsoft.com/office/drawing/2014/main" id="{EF5A954E-5DA6-4E8B-9051-239A7284EEC3}"/>
              </a:ext>
            </a:extLst>
          </p:cNvPr>
          <p:cNvSpPr txBox="1">
            <a:spLocks/>
          </p:cNvSpPr>
          <p:nvPr/>
        </p:nvSpPr>
        <p:spPr>
          <a:xfrm>
            <a:off x="8216137" y="1440865"/>
            <a:ext cx="3698774" cy="678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400" dirty="0">
                <a:solidFill>
                  <a:schemeClr val="tx1"/>
                </a:solidFill>
                <a:latin typeface="Times New Roman" panose="02020603050405020304" pitchFamily="18" charset="0"/>
                <a:cs typeface="Times New Roman" panose="02020603050405020304" pitchFamily="18" charset="0"/>
              </a:rPr>
              <a:t>Оптоталшықты кабель</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 xmlns:a16="http://schemas.microsoft.com/office/drawing/2014/main" id="{94D04CCB-991D-42EE-8CF1-7CAA653B1CFF}"/>
              </a:ext>
            </a:extLst>
          </p:cNvPr>
          <p:cNvPicPr>
            <a:picLocks noChangeAspect="1"/>
          </p:cNvPicPr>
          <p:nvPr/>
        </p:nvPicPr>
        <p:blipFill rotWithShape="1">
          <a:blip r:embed="rId4"/>
          <a:srcRect l="60351" t="26857" r="6250" b="29687"/>
          <a:stretch/>
        </p:blipFill>
        <p:spPr>
          <a:xfrm>
            <a:off x="8702653" y="1842655"/>
            <a:ext cx="2727347" cy="1995053"/>
          </a:xfrm>
          <a:prstGeom prst="rect">
            <a:avLst/>
          </a:prstGeom>
        </p:spPr>
      </p:pic>
      <p:sp>
        <p:nvSpPr>
          <p:cNvPr id="25" name="Заголовок 1">
            <a:extLst>
              <a:ext uri="{FF2B5EF4-FFF2-40B4-BE49-F238E27FC236}">
                <a16:creationId xmlns="" xmlns:a16="http://schemas.microsoft.com/office/drawing/2014/main" id="{2F16CC78-AFE4-4209-B7BB-5FC3A446FD96}"/>
              </a:ext>
            </a:extLst>
          </p:cNvPr>
          <p:cNvSpPr txBox="1">
            <a:spLocks/>
          </p:cNvSpPr>
          <p:nvPr/>
        </p:nvSpPr>
        <p:spPr>
          <a:xfrm>
            <a:off x="4246613" y="5250861"/>
            <a:ext cx="3698774" cy="678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000" dirty="0">
                <a:solidFill>
                  <a:schemeClr val="tx1"/>
                </a:solidFill>
                <a:latin typeface="Times New Roman" panose="02020603050405020304" pitchFamily="18" charset="0"/>
                <a:cs typeface="Times New Roman" panose="02020603050405020304" pitchFamily="18" charset="0"/>
              </a:rPr>
              <a:t>Тарату жылдамдығы 1000 Мбит/с</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26" name="Заголовок 1">
            <a:extLst>
              <a:ext uri="{FF2B5EF4-FFF2-40B4-BE49-F238E27FC236}">
                <a16:creationId xmlns="" xmlns:a16="http://schemas.microsoft.com/office/drawing/2014/main" id="{A3C2E7FA-78F2-4E63-9A8F-BFF4E65BC84E}"/>
              </a:ext>
            </a:extLst>
          </p:cNvPr>
          <p:cNvSpPr txBox="1">
            <a:spLocks/>
          </p:cNvSpPr>
          <p:nvPr/>
        </p:nvSpPr>
        <p:spPr>
          <a:xfrm>
            <a:off x="8271566" y="3865408"/>
            <a:ext cx="3698774" cy="678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000" dirty="0">
                <a:solidFill>
                  <a:schemeClr val="tx1"/>
                </a:solidFill>
                <a:latin typeface="Times New Roman" panose="02020603050405020304" pitchFamily="18" charset="0"/>
                <a:cs typeface="Times New Roman" panose="02020603050405020304" pitchFamily="18" charset="0"/>
              </a:rPr>
              <a:t>Байланыс желілерінде оптикалық сигналдарды таратуға арналған</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27" name="Заголовок 1">
            <a:extLst>
              <a:ext uri="{FF2B5EF4-FFF2-40B4-BE49-F238E27FC236}">
                <a16:creationId xmlns="" xmlns:a16="http://schemas.microsoft.com/office/drawing/2014/main" id="{E60F2684-640F-405D-8D21-752A2BD5F0D4}"/>
              </a:ext>
            </a:extLst>
          </p:cNvPr>
          <p:cNvSpPr txBox="1">
            <a:spLocks/>
          </p:cNvSpPr>
          <p:nvPr/>
        </p:nvSpPr>
        <p:spPr>
          <a:xfrm>
            <a:off x="8271566" y="5232698"/>
            <a:ext cx="3698774" cy="678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2000" dirty="0">
                <a:solidFill>
                  <a:schemeClr val="tx1"/>
                </a:solidFill>
                <a:latin typeface="Times New Roman" panose="02020603050405020304" pitchFamily="18" charset="0"/>
                <a:cs typeface="Times New Roman" panose="02020603050405020304" pitchFamily="18" charset="0"/>
              </a:rPr>
              <a:t>Тарату жылдамдығы 255 Тбит/с</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0396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5421B00-B19C-40A3-AF1F-B6E1F1552EC0}"/>
              </a:ext>
            </a:extLst>
          </p:cNvPr>
          <p:cNvSpPr>
            <a:spLocks noGrp="1"/>
          </p:cNvSpPr>
          <p:nvPr>
            <p:ph type="title"/>
          </p:nvPr>
        </p:nvSpPr>
        <p:spPr>
          <a:xfrm>
            <a:off x="4431916" y="497983"/>
            <a:ext cx="1968884" cy="637309"/>
          </a:xfrm>
        </p:spPr>
        <p:txBody>
          <a:bodyPr>
            <a:normAutofit fontScale="90000"/>
          </a:bodyPr>
          <a:lstStyle/>
          <a:p>
            <a:r>
              <a:rPr lang="kk-KZ" dirty="0">
                <a:solidFill>
                  <a:schemeClr val="tx1"/>
                </a:solidFill>
                <a:latin typeface="Times New Roman" panose="02020603050405020304" pitchFamily="18" charset="0"/>
                <a:cs typeface="Times New Roman" panose="02020603050405020304" pitchFamily="18" charset="0"/>
              </a:rPr>
              <a:t>Сымсыз</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4" name="Прямая со стрелкой 3">
            <a:extLst>
              <a:ext uri="{FF2B5EF4-FFF2-40B4-BE49-F238E27FC236}">
                <a16:creationId xmlns="" xmlns:a16="http://schemas.microsoft.com/office/drawing/2014/main" id="{56B8FE6A-56B4-4A6F-B5C7-DDD343813880}"/>
              </a:ext>
            </a:extLst>
          </p:cNvPr>
          <p:cNvCxnSpPr/>
          <p:nvPr/>
        </p:nvCxnSpPr>
        <p:spPr>
          <a:xfrm flipH="1">
            <a:off x="3574473" y="1025235"/>
            <a:ext cx="1136072" cy="471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Прямая со стрелкой 4">
            <a:extLst>
              <a:ext uri="{FF2B5EF4-FFF2-40B4-BE49-F238E27FC236}">
                <a16:creationId xmlns="" xmlns:a16="http://schemas.microsoft.com/office/drawing/2014/main" id="{E6D2734E-986A-4C69-A77F-CF926C1C1DA2}"/>
              </a:ext>
            </a:extLst>
          </p:cNvPr>
          <p:cNvCxnSpPr>
            <a:cxnSpLocks/>
          </p:cNvCxnSpPr>
          <p:nvPr/>
        </p:nvCxnSpPr>
        <p:spPr>
          <a:xfrm>
            <a:off x="6052898" y="1039090"/>
            <a:ext cx="1136072" cy="471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Заголовок 1">
            <a:extLst>
              <a:ext uri="{FF2B5EF4-FFF2-40B4-BE49-F238E27FC236}">
                <a16:creationId xmlns="" xmlns:a16="http://schemas.microsoft.com/office/drawing/2014/main" id="{67BCA3F6-0672-4A82-873D-88F6844C8D7C}"/>
              </a:ext>
            </a:extLst>
          </p:cNvPr>
          <p:cNvSpPr txBox="1">
            <a:spLocks/>
          </p:cNvSpPr>
          <p:nvPr/>
        </p:nvSpPr>
        <p:spPr>
          <a:xfrm>
            <a:off x="1371600" y="1482077"/>
            <a:ext cx="2798617" cy="73393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sz="3400" dirty="0">
                <a:solidFill>
                  <a:schemeClr val="tx1"/>
                </a:solidFill>
                <a:latin typeface="Times New Roman" panose="02020603050405020304" pitchFamily="18" charset="0"/>
                <a:cs typeface="Times New Roman" panose="02020603050405020304" pitchFamily="18" charset="0"/>
              </a:rPr>
              <a:t>Радиорелейлі</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 xmlns:a16="http://schemas.microsoft.com/office/drawing/2014/main" id="{2A142638-7238-4B9E-8E81-56BA26C34A9F}"/>
              </a:ext>
            </a:extLst>
          </p:cNvPr>
          <p:cNvSpPr txBox="1">
            <a:spLocks/>
          </p:cNvSpPr>
          <p:nvPr/>
        </p:nvSpPr>
        <p:spPr>
          <a:xfrm>
            <a:off x="6400800" y="1509786"/>
            <a:ext cx="2142764" cy="733931"/>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k-KZ" dirty="0">
                <a:solidFill>
                  <a:schemeClr val="tx1"/>
                </a:solidFill>
                <a:latin typeface="Times New Roman" panose="02020603050405020304" pitchFamily="18" charset="0"/>
                <a:cs typeface="Times New Roman" panose="02020603050405020304" pitchFamily="18" charset="0"/>
              </a:rPr>
              <a:t>Оптикалық</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 xmlns:a16="http://schemas.microsoft.com/office/drawing/2014/main" id="{506D61B4-5978-408E-B28D-CA7762A82EB9}"/>
              </a:ext>
            </a:extLst>
          </p:cNvPr>
          <p:cNvSpPr txBox="1">
            <a:spLocks/>
          </p:cNvSpPr>
          <p:nvPr/>
        </p:nvSpPr>
        <p:spPr>
          <a:xfrm>
            <a:off x="1096124" y="2354195"/>
            <a:ext cx="2258291" cy="637309"/>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Bluetooth</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 xmlns:a16="http://schemas.microsoft.com/office/drawing/2014/main" id="{BBD40462-9902-4688-B44E-AA602471BEFF}"/>
              </a:ext>
            </a:extLst>
          </p:cNvPr>
          <p:cNvSpPr txBox="1">
            <a:spLocks/>
          </p:cNvSpPr>
          <p:nvPr/>
        </p:nvSpPr>
        <p:spPr>
          <a:xfrm>
            <a:off x="1096123" y="2991504"/>
            <a:ext cx="3614422" cy="637309"/>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kk-KZ" dirty="0">
                <a:solidFill>
                  <a:schemeClr val="tx1"/>
                </a:solidFill>
                <a:latin typeface="Times New Roman" panose="02020603050405020304" pitchFamily="18" charset="0"/>
                <a:cs typeface="Times New Roman" panose="02020603050405020304" pitchFamily="18" charset="0"/>
              </a:rPr>
              <a:t>Спутникті байланыс</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Заголовок 1">
            <a:extLst>
              <a:ext uri="{FF2B5EF4-FFF2-40B4-BE49-F238E27FC236}">
                <a16:creationId xmlns="" xmlns:a16="http://schemas.microsoft.com/office/drawing/2014/main" id="{8AD0C2F3-7699-43A1-A720-21DD4C3D92C2}"/>
              </a:ext>
            </a:extLst>
          </p:cNvPr>
          <p:cNvSpPr txBox="1">
            <a:spLocks/>
          </p:cNvSpPr>
          <p:nvPr/>
        </p:nvSpPr>
        <p:spPr>
          <a:xfrm>
            <a:off x="1096120" y="3602349"/>
            <a:ext cx="3785595" cy="637309"/>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kk-KZ" dirty="0">
                <a:solidFill>
                  <a:schemeClr val="tx1"/>
                </a:solidFill>
                <a:latin typeface="Times New Roman" panose="02020603050405020304" pitchFamily="18" charset="0"/>
                <a:cs typeface="Times New Roman" panose="02020603050405020304" pitchFamily="18" charset="0"/>
              </a:rPr>
              <a:t>Радиорелейлі </a:t>
            </a:r>
            <a:r>
              <a:rPr lang="kk-KZ" sz="4000" dirty="0">
                <a:solidFill>
                  <a:schemeClr val="tx1"/>
                </a:solidFill>
                <a:latin typeface="Times New Roman" panose="02020603050405020304" pitchFamily="18" charset="0"/>
                <a:cs typeface="Times New Roman" panose="02020603050405020304" pitchFamily="18" charset="0"/>
              </a:rPr>
              <a:t>байланыс</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 xmlns:a16="http://schemas.microsoft.com/office/drawing/2014/main" id="{28BEEFA6-84EB-445B-97F0-B5826B272D6B}"/>
              </a:ext>
            </a:extLst>
          </p:cNvPr>
          <p:cNvSpPr txBox="1">
            <a:spLocks/>
          </p:cNvSpPr>
          <p:nvPr/>
        </p:nvSpPr>
        <p:spPr>
          <a:xfrm>
            <a:off x="1096122" y="4283904"/>
            <a:ext cx="2679465" cy="399162"/>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Wi-fi</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2" name="Заголовок 1">
            <a:extLst>
              <a:ext uri="{FF2B5EF4-FFF2-40B4-BE49-F238E27FC236}">
                <a16:creationId xmlns="" xmlns:a16="http://schemas.microsoft.com/office/drawing/2014/main" id="{A3B3BC41-4186-4B10-A04D-556FF7FA5AF6}"/>
              </a:ext>
            </a:extLst>
          </p:cNvPr>
          <p:cNvSpPr txBox="1">
            <a:spLocks/>
          </p:cNvSpPr>
          <p:nvPr/>
        </p:nvSpPr>
        <p:spPr>
          <a:xfrm>
            <a:off x="6096000" y="2357229"/>
            <a:ext cx="3372465" cy="634276"/>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kk-KZ" dirty="0">
                <a:solidFill>
                  <a:schemeClr val="tx1"/>
                </a:solidFill>
                <a:latin typeface="Times New Roman" panose="02020603050405020304" pitchFamily="18" charset="0"/>
                <a:cs typeface="Times New Roman" panose="02020603050405020304" pitchFamily="18" charset="0"/>
              </a:rPr>
              <a:t>Инфрақызыл байланыс каналы</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0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Электромагнитные волны и их свойства. Шкала электромагнитных волн -  презентация онлайн"/>
          <p:cNvPicPr>
            <a:picLocks noChangeAspect="1" noChangeArrowheads="1"/>
          </p:cNvPicPr>
          <p:nvPr/>
        </p:nvPicPr>
        <p:blipFill rotWithShape="1">
          <a:blip r:embed="rId2">
            <a:extLst>
              <a:ext uri="{28A0092B-C50C-407E-A947-70E740481C1C}">
                <a14:useLocalDpi xmlns:a14="http://schemas.microsoft.com/office/drawing/2010/main" val="0"/>
              </a:ext>
            </a:extLst>
          </a:blip>
          <a:srcRect t="11920" b="12386"/>
          <a:stretch/>
        </p:blipFill>
        <p:spPr bwMode="auto">
          <a:xfrm>
            <a:off x="527427" y="304798"/>
            <a:ext cx="10982401" cy="622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358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8647" y="331789"/>
            <a:ext cx="10716381" cy="6170611"/>
          </a:xfrm>
        </p:spPr>
        <p:txBody>
          <a:bodyPr>
            <a:normAutofit fontScale="92500" lnSpcReduction="20000"/>
          </a:bodyPr>
          <a:lstStyle/>
          <a:p>
            <a:pPr marL="0" indent="0" algn="just">
              <a:buNone/>
            </a:pPr>
            <a:r>
              <a:rPr lang="kk-KZ" b="1" dirty="0" smtClean="0">
                <a:latin typeface="Times New Roman" panose="02020603050405020304" pitchFamily="18" charset="0"/>
                <a:cs typeface="Times New Roman" panose="02020603050405020304" pitchFamily="18" charset="0"/>
              </a:rPr>
              <a:t>Талшықты оптикалық байланыс желісі- </a:t>
            </a:r>
            <a:r>
              <a:rPr lang="kk-KZ" dirty="0" smtClean="0">
                <a:latin typeface="Times New Roman" panose="02020603050405020304" pitchFamily="18" charset="0"/>
                <a:cs typeface="Times New Roman" panose="02020603050405020304" pitchFamily="18" charset="0"/>
              </a:rPr>
              <a:t>ақпаратты </a:t>
            </a:r>
            <a:r>
              <a:rPr lang="kk-KZ" dirty="0">
                <a:latin typeface="Times New Roman" panose="02020603050405020304" pitchFamily="18" charset="0"/>
                <a:cs typeface="Times New Roman" panose="02020603050405020304" pitchFamily="18" charset="0"/>
              </a:rPr>
              <a:t>оптикалық (әдетте </a:t>
            </a:r>
            <a:r>
              <a:rPr lang="kk-KZ" dirty="0" smtClean="0">
                <a:latin typeface="Times New Roman" panose="02020603050405020304" pitchFamily="18" charset="0"/>
                <a:cs typeface="Times New Roman" panose="02020603050405020304" pitchFamily="18" charset="0"/>
              </a:rPr>
              <a:t>инфрақызылға жақын) диапазонда </a:t>
            </a:r>
            <a:r>
              <a:rPr lang="kk-KZ" dirty="0">
                <a:latin typeface="Times New Roman" panose="02020603050405020304" pitchFamily="18" charset="0"/>
                <a:cs typeface="Times New Roman" panose="02020603050405020304" pitchFamily="18" charset="0"/>
              </a:rPr>
              <a:t>беруге арналған пассивті және </a:t>
            </a:r>
            <a:r>
              <a:rPr lang="kk-KZ" dirty="0" smtClean="0">
                <a:latin typeface="Times New Roman" panose="02020603050405020304" pitchFamily="18" charset="0"/>
                <a:cs typeface="Times New Roman" panose="02020603050405020304" pitchFamily="18" charset="0"/>
              </a:rPr>
              <a:t>активті </a:t>
            </a:r>
            <a:r>
              <a:rPr lang="kk-KZ" dirty="0">
                <a:latin typeface="Times New Roman" panose="02020603050405020304" pitchFamily="18" charset="0"/>
                <a:cs typeface="Times New Roman" panose="02020603050405020304" pitchFamily="18" charset="0"/>
              </a:rPr>
              <a:t>элементтерден тұратын талшықты-оптикалық </a:t>
            </a:r>
            <a:r>
              <a:rPr lang="kk-KZ" dirty="0" smtClean="0">
                <a:latin typeface="Times New Roman" panose="02020603050405020304" pitchFamily="18" charset="0"/>
                <a:cs typeface="Times New Roman" panose="02020603050405020304" pitchFamily="18" charset="0"/>
              </a:rPr>
              <a:t>жүйе. </a:t>
            </a:r>
          </a:p>
          <a:p>
            <a:pPr marL="0" indent="0" algn="just">
              <a:buNone/>
            </a:pPr>
            <a:r>
              <a:rPr lang="kk-KZ" b="1" dirty="0" smtClean="0">
                <a:latin typeface="Times New Roman" panose="02020603050405020304" pitchFamily="18" charset="0"/>
                <a:cs typeface="Times New Roman" panose="02020603050405020304" pitchFamily="18" charset="0"/>
              </a:rPr>
              <a:t>Активті элементтер: </a:t>
            </a:r>
            <a:r>
              <a:rPr lang="kk-KZ" dirty="0" smtClean="0">
                <a:latin typeface="Times New Roman" panose="02020603050405020304" pitchFamily="18" charset="0"/>
                <a:cs typeface="Times New Roman" panose="02020603050405020304" pitchFamily="18" charset="0"/>
              </a:rPr>
              <a:t>регенератор, күшейткіш, лазер, модулятор, фотоқабылдағыш</a:t>
            </a:r>
          </a:p>
          <a:p>
            <a:pPr marL="0" indent="0" algn="just">
              <a:buNone/>
            </a:pPr>
            <a:r>
              <a:rPr lang="kk-KZ" b="1" dirty="0" smtClean="0">
                <a:latin typeface="Times New Roman" panose="02020603050405020304" pitchFamily="18" charset="0"/>
                <a:cs typeface="Times New Roman" panose="02020603050405020304" pitchFamily="18" charset="0"/>
              </a:rPr>
              <a:t>Пассивті элементтер: </a:t>
            </a:r>
            <a:r>
              <a:rPr lang="kk-KZ" dirty="0" smtClean="0">
                <a:latin typeface="Times New Roman" panose="02020603050405020304" pitchFamily="18" charset="0"/>
                <a:cs typeface="Times New Roman" panose="02020603050405020304" pitchFamily="18" charset="0"/>
              </a:rPr>
              <a:t>оптоталшықты кабель, муфта, оптикалық кросс, мультиплексор/демультиплексор, пигтейл және т.б.</a:t>
            </a:r>
          </a:p>
          <a:p>
            <a:pPr marL="0" indent="0" algn="just">
              <a:buNone/>
            </a:pPr>
            <a:r>
              <a:rPr lang="kk-KZ" b="1" dirty="0" smtClean="0">
                <a:latin typeface="Times New Roman" panose="02020603050405020304" pitchFamily="18" charset="0"/>
                <a:cs typeface="Times New Roman" panose="02020603050405020304" pitchFamily="18" charset="0"/>
              </a:rPr>
              <a:t>Артықшылықтары: </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Сигналдың</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аз </a:t>
            </a:r>
            <a:r>
              <a:rPr lang="ru-RU" dirty="0" err="1">
                <a:latin typeface="Times New Roman" panose="02020603050405020304" pitchFamily="18" charset="0"/>
                <a:cs typeface="Times New Roman" panose="02020603050405020304" pitchFamily="18" charset="0"/>
              </a:rPr>
              <a:t>сөнуі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мөлдірлік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терезесінде</a:t>
            </a:r>
            <a:r>
              <a:rPr lang="ru-RU" dirty="0">
                <a:latin typeface="Times New Roman" panose="02020603050405020304" pitchFamily="18" charset="0"/>
                <a:cs typeface="Times New Roman" panose="02020603050405020304" pitchFamily="18" charset="0"/>
              </a:rPr>
              <a:t> 0,15 дБ/км) </a:t>
            </a:r>
            <a:r>
              <a:rPr lang="ru-RU" dirty="0" err="1">
                <a:latin typeface="Times New Roman" panose="02020603050405020304" pitchFamily="18" charset="0"/>
                <a:cs typeface="Times New Roman" panose="02020603050405020304" pitchFamily="18" charset="0"/>
              </a:rPr>
              <a:t>күшейткіштерді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пайдаланбай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едәуір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үлкен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қашықтыққа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жіберуге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береді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ТОБЖ-</a:t>
            </a:r>
            <a:r>
              <a:rPr lang="ru-RU" dirty="0" err="1" smtClean="0">
                <a:latin typeface="Times New Roman" panose="02020603050405020304" pitchFamily="18" charset="0"/>
                <a:cs typeface="Times New Roman" panose="02020603050405020304" pitchFamily="18" charset="0"/>
              </a:rPr>
              <a:t>дағы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күшейткіштерді</a:t>
            </a:r>
            <a:r>
              <a:rPr lang="ru-RU" dirty="0">
                <a:latin typeface="Times New Roman" panose="02020603050405020304" pitchFamily="18" charset="0"/>
                <a:cs typeface="Times New Roman" panose="02020603050405020304" pitchFamily="18" charset="0"/>
              </a:rPr>
              <a:t> терминал </a:t>
            </a:r>
            <a:r>
              <a:rPr lang="ru-RU" dirty="0" err="1">
                <a:latin typeface="Times New Roman" panose="02020603050405020304" pitchFamily="18" charset="0"/>
                <a:cs typeface="Times New Roman" panose="02020603050405020304" pitchFamily="18" charset="0"/>
              </a:rPr>
              <a:t>жабдықтарының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класына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40, 80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120 </a:t>
            </a:r>
            <a:r>
              <a:rPr lang="ru-RU" dirty="0" err="1">
                <a:latin typeface="Times New Roman" panose="02020603050405020304" pitchFamily="18" charset="0"/>
                <a:cs typeface="Times New Roman" panose="02020603050405020304" pitchFamily="18" charset="0"/>
              </a:rPr>
              <a:t>шақырымнан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орнатуға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Оптикалық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өткізу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жылдамдықта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береді</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Оптикалық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сенімділігі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тотықтырмайды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ылғалданбайды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электромагниттік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ұшырамайды</a:t>
            </a:r>
            <a:r>
              <a:rPr lang="ru-RU" dirty="0" smtClean="0">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Ақпараттық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қауіпсіздік-оптикалық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нүктеден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нүктеге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беріледі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оны тек </a:t>
            </a:r>
            <a:r>
              <a:rPr lang="ru-RU" dirty="0" err="1">
                <a:latin typeface="Times New Roman" panose="02020603050405020304" pitchFamily="18" charset="0"/>
                <a:cs typeface="Times New Roman" panose="02020603050405020304" pitchFamily="18" charset="0"/>
              </a:rPr>
              <a:t>тарату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желісіне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физикалық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араласу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тыңдауға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өзгертуге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Талшықаралық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әсерлерден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қорғаныс-радиациялық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экрандау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деңгейі</a:t>
            </a:r>
            <a:r>
              <a:rPr lang="ru-RU" dirty="0">
                <a:latin typeface="Times New Roman" panose="02020603050405020304" pitchFamily="18" charset="0"/>
                <a:cs typeface="Times New Roman" panose="02020603050405020304" pitchFamily="18" charset="0"/>
              </a:rPr>
              <a:t> 100 дБ-</a:t>
            </a:r>
            <a:r>
              <a:rPr lang="ru-RU" dirty="0" err="1">
                <a:latin typeface="Times New Roman" panose="02020603050405020304" pitchFamily="18" charset="0"/>
                <a:cs typeface="Times New Roman" panose="02020603050405020304" pitchFamily="18" charset="0"/>
              </a:rPr>
              <a:t>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сәуле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сигналға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мүлдем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етпейді.Физикалық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химиялық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параметрлер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кездегі</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Ө</a:t>
            </a:r>
            <a:r>
              <a:rPr lang="ru-RU" dirty="0" err="1" smtClean="0">
                <a:latin typeface="Times New Roman" panose="02020603050405020304" pitchFamily="18" charset="0"/>
                <a:cs typeface="Times New Roman" panose="02020603050405020304" pitchFamily="18" charset="0"/>
              </a:rPr>
              <a:t>рт</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жарылыс</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қауіпсіздігі</a:t>
            </a:r>
            <a:endParaRPr lang="ru-RU"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Шағын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өлшемдер</a:t>
            </a:r>
            <a:r>
              <a:rPr lang="ru-RU" dirty="0">
                <a:latin typeface="Times New Roman" panose="02020603050405020304" pitchFamily="18" charset="0"/>
                <a:cs typeface="Times New Roman" panose="02020603050405020304" pitchFamily="18" charset="0"/>
              </a:rPr>
              <a:t> мен </a:t>
            </a:r>
            <a:r>
              <a:rPr lang="ru-RU" dirty="0" smtClean="0">
                <a:latin typeface="Times New Roman" panose="02020603050405020304" pitchFamily="18" charset="0"/>
                <a:cs typeface="Times New Roman" panose="02020603050405020304" pitchFamily="18" charset="0"/>
              </a:rPr>
              <a:t>масса</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Сыртқы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тығыздағыштың</a:t>
            </a:r>
            <a:r>
              <a:rPr lang="ru-RU" dirty="0">
                <a:latin typeface="Times New Roman" panose="02020603050405020304" pitchFamily="18" charset="0"/>
                <a:cs typeface="Times New Roman" panose="02020603050405020304" pitchFamily="18" charset="0"/>
              </a:rPr>
              <a:t> мыс </a:t>
            </a:r>
            <a:r>
              <a:rPr lang="ru-RU" dirty="0" err="1">
                <a:latin typeface="Times New Roman" panose="02020603050405020304" pitchFamily="18" charset="0"/>
                <a:cs typeface="Times New Roman" panose="02020603050405020304" pitchFamily="18" charset="0"/>
              </a:rPr>
              <a:t>сымдарымен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салыстырғанда</a:t>
            </a:r>
            <a:r>
              <a:rPr lang="ru-RU" dirty="0">
                <a:latin typeface="Times New Roman" panose="02020603050405020304" pitchFamily="18" charset="0"/>
                <a:cs typeface="Times New Roman" panose="02020603050405020304" pitchFamily="18" charset="0"/>
              </a:rPr>
              <a:t>-металл </a:t>
            </a:r>
            <a:r>
              <a:rPr lang="ru-RU" dirty="0" err="1">
                <a:latin typeface="Times New Roman" panose="02020603050405020304" pitchFamily="18" charset="0"/>
                <a:cs typeface="Times New Roman" panose="02020603050405020304" pitchFamily="18" charset="0"/>
              </a:rPr>
              <a:t>жинаушылар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тартымсыз</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найзағайға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төзімділік</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2462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8647" y="331789"/>
            <a:ext cx="10716381" cy="6170611"/>
          </a:xfrm>
        </p:spPr>
        <p:txBody>
          <a:bodyPr>
            <a:normAutofit/>
          </a:bodyPr>
          <a:lstStyle/>
          <a:p>
            <a:pPr marL="0" indent="0" algn="just">
              <a:buNone/>
            </a:pPr>
            <a:r>
              <a:rPr lang="kk-KZ" b="1" dirty="0" smtClean="0">
                <a:latin typeface="Times New Roman" panose="02020603050405020304" pitchFamily="18" charset="0"/>
                <a:cs typeface="Times New Roman" panose="02020603050405020304" pitchFamily="18" charset="0"/>
              </a:rPr>
              <a:t>Кемшіліктері:</a:t>
            </a:r>
          </a:p>
          <a:p>
            <a:pPr algn="just">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Оптикалық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салыстырмалы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сынғыштығы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Кабельдің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иілуімен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микрокректердің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күңгірттенуі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сондықтан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Кабельді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төсеу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оптикалық</a:t>
            </a:r>
            <a:r>
              <a:rPr lang="ru-RU" dirty="0">
                <a:latin typeface="Times New Roman" panose="02020603050405020304" pitchFamily="18" charset="0"/>
                <a:cs typeface="Times New Roman" panose="02020603050405020304" pitchFamily="18" charset="0"/>
              </a:rPr>
              <a:t> кабель </a:t>
            </a:r>
            <a:r>
              <a:rPr lang="ru-RU" dirty="0" err="1">
                <a:latin typeface="Times New Roman" panose="02020603050405020304" pitchFamily="18" charset="0"/>
                <a:cs typeface="Times New Roman" panose="02020603050405020304" pitchFamily="18" charset="0"/>
              </a:rPr>
              <a:t>өндірушісінің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ұсыныстарын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айтқанда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минималды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рұқсат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иілу</a:t>
            </a:r>
            <a:r>
              <a:rPr lang="ru-RU" dirty="0">
                <a:latin typeface="Times New Roman" panose="02020603050405020304" pitchFamily="18" charset="0"/>
                <a:cs typeface="Times New Roman" panose="02020603050405020304" pitchFamily="18" charset="0"/>
              </a:rPr>
              <a:t> радиусы </a:t>
            </a:r>
            <a:r>
              <a:rPr lang="ru-RU" dirty="0" err="1">
                <a:latin typeface="Times New Roman" panose="02020603050405020304" pitchFamily="18" charset="0"/>
                <a:cs typeface="Times New Roman" panose="02020603050405020304" pitchFamily="18" charset="0"/>
              </a:rPr>
              <a:t>қалыпқа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келтіріледі</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Үзіліс</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қосылудың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күрделілігі</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Талшықтың</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a:t>
            </a:r>
            <a:r>
              <a:rPr lang="ru-RU" dirty="0">
                <a:latin typeface="Times New Roman" panose="02020603050405020304" pitchFamily="18" charset="0"/>
                <a:cs typeface="Times New Roman" panose="02020603050405020304" pitchFamily="18" charset="0"/>
              </a:rPr>
              <a:t> де, </a:t>
            </a:r>
            <a:r>
              <a:rPr lang="kk-KZ" dirty="0" smtClean="0">
                <a:latin typeface="Times New Roman" panose="02020603050405020304" pitchFamily="18" charset="0"/>
                <a:cs typeface="Times New Roman" panose="02020603050405020304" pitchFamily="18" charset="0"/>
              </a:rPr>
              <a:t>ТОБЖ</a:t>
            </a:r>
            <a:r>
              <a:rPr lang="en-US"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компоненттері</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күрделі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технологиясы</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Сигналды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түрлендірудің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күрделілігі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алдыңғы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жабдықта</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Оптикалық</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терминал </a:t>
            </a:r>
            <a:r>
              <a:rPr lang="ru-RU" dirty="0" err="1">
                <a:latin typeface="Times New Roman" panose="02020603050405020304" pitchFamily="18" charset="0"/>
                <a:cs typeface="Times New Roman" panose="02020603050405020304" pitchFamily="18" charset="0"/>
              </a:rPr>
              <a:t>жабдықтарының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салыстырмалы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жабдық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абсолютті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қымбат</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ТОБЖ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баға</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өткізу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қабілеттілігінің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арақатынасы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жүйелерге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қарағанда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жақсы</a:t>
            </a:r>
            <a:r>
              <a:rPr lang="ru-RU"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Радиациялық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сәулелену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салдарынан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күңгірттенуі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радиациялық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төзімділігі</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қоспаланған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талшықтар</a:t>
            </a:r>
            <a:r>
              <a:rPr lang="ru-RU" dirty="0">
                <a:latin typeface="Times New Roman" panose="02020603050405020304" pitchFamily="18" charset="0"/>
                <a:cs typeface="Times New Roman" panose="02020603050405020304" pitchFamily="18" charset="0"/>
              </a:rPr>
              <a:t> бар[3]).</a:t>
            </a:r>
          </a:p>
        </p:txBody>
      </p:sp>
    </p:spTree>
    <p:extLst>
      <p:ext uri="{BB962C8B-B14F-4D97-AF65-F5344CB8AC3E}">
        <p14:creationId xmlns:p14="http://schemas.microsoft.com/office/powerpoint/2010/main" val="2805640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anose="02020603050405020304" pitchFamily="18" charset="0"/>
                <a:cs typeface="Times New Roman" panose="02020603050405020304" pitchFamily="18" charset="0"/>
              </a:rPr>
              <a:t>Геометриялық оптиканың негіздері</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471273"/>
            <a:ext cx="9889066" cy="3891868"/>
          </a:xfrm>
        </p:spPr>
        <p:txBody>
          <a:bodyPr>
            <a:normAutofit/>
          </a:bodyPr>
          <a:lstStyle/>
          <a:p>
            <a:r>
              <a:rPr lang="ru-RU" b="1" dirty="0" err="1">
                <a:latin typeface="Times New Roman" panose="02020603050405020304" pitchFamily="18" charset="0"/>
                <a:cs typeface="Times New Roman" panose="02020603050405020304" pitchFamily="18" charset="0"/>
              </a:rPr>
              <a:t>Жарықтың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сызықты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таралу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заңы</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біртекті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сызықты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таралады</a:t>
            </a:r>
            <a:r>
              <a:rPr lang="ru-RU" dirty="0" smtClean="0">
                <a:latin typeface="Times New Roman" panose="02020603050405020304" pitchFamily="18" charset="0"/>
                <a:cs typeface="Times New Roman" panose="02020603050405020304" pitchFamily="18" charset="0"/>
              </a:rPr>
              <a:t>.</a:t>
            </a:r>
          </a:p>
          <a:p>
            <a:r>
              <a:rPr lang="kk-KZ" b="1" dirty="0" smtClean="0">
                <a:latin typeface="Times New Roman" panose="02020603050405020304" pitchFamily="18" charset="0"/>
                <a:cs typeface="Times New Roman" panose="02020603050405020304" pitchFamily="18" charset="0"/>
              </a:rPr>
              <a:t>Жарықтың шағылысу заңы</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жарықтың екі ортаның (1-орта мен 2-ортаның) бөліну шекарасына түскен кезде затпен әсерлесуі нәтижесінде бөліну шекарасынан кері қарай таралуы</a:t>
            </a:r>
            <a:r>
              <a:rPr lang="kk-KZ"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a:t>
            </a:r>
            <a:r>
              <a:rPr lang="ru-RU"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γ</a:t>
            </a:r>
            <a:endParaRPr lang="ru-RU" dirty="0" smtClean="0">
              <a:latin typeface="Times New Roman" panose="02020603050405020304" pitchFamily="18" charset="0"/>
              <a:cs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Жарықтың сыну заңы: </a:t>
            </a:r>
            <a:r>
              <a:rPr lang="kk-KZ" dirty="0" smtClean="0">
                <a:latin typeface="Times New Roman" panose="02020603050405020304" pitchFamily="18" charset="0"/>
                <a:cs typeface="Times New Roman" panose="02020603050405020304" pitchFamily="18" charset="0"/>
              </a:rPr>
              <a:t>жарық екі ортаның шекарасына түскен кезде оның бір бөлігі шағылады да, бір бөлігі сынады</a:t>
            </a:r>
            <a:r>
              <a:rPr lang="en-US" dirty="0" smtClean="0">
                <a:latin typeface="Times New Roman" panose="02020603050405020304" pitchFamily="18" charset="0"/>
                <a:cs typeface="Times New Roman" panose="02020603050405020304" pitchFamily="18" charset="0"/>
              </a:rPr>
              <a:t> (</a:t>
            </a:r>
            <a:r>
              <a:rPr lang="el-GR" i="1" dirty="0" smtClean="0">
                <a:latin typeface="Times New Roman" panose="02020603050405020304" pitchFamily="18" charset="0"/>
                <a:cs typeface="Times New Roman" panose="02020603050405020304" pitchFamily="18" charset="0"/>
              </a:rPr>
              <a:t>α</a:t>
            </a:r>
            <a:r>
              <a:rPr lang="en-US" i="1" dirty="0" smtClean="0">
                <a:latin typeface="Times New Roman" panose="02020603050405020304" pitchFamily="18" charset="0"/>
                <a:cs typeface="Times New Roman" panose="02020603050405020304" pitchFamily="18" charset="0"/>
              </a:rPr>
              <a:t>- </a:t>
            </a:r>
            <a:r>
              <a:rPr lang="kk-KZ" i="1" dirty="0" smtClean="0">
                <a:latin typeface="Times New Roman" panose="02020603050405020304" pitchFamily="18" charset="0"/>
                <a:cs typeface="Times New Roman" panose="02020603050405020304" pitchFamily="18" charset="0"/>
              </a:rPr>
              <a:t>түсу бұрышы, </a:t>
            </a:r>
            <a:r>
              <a:rPr lang="el-GR" i="1" dirty="0" smtClean="0">
                <a:latin typeface="Times New Roman" panose="02020603050405020304" pitchFamily="18" charset="0"/>
                <a:cs typeface="Times New Roman" panose="02020603050405020304" pitchFamily="18" charset="0"/>
              </a:rPr>
              <a:t>β</a:t>
            </a:r>
            <a:r>
              <a:rPr lang="kk-KZ" i="1" dirty="0" smtClean="0">
                <a:latin typeface="Times New Roman" panose="02020603050405020304" pitchFamily="18" charset="0"/>
                <a:cs typeface="Times New Roman" panose="02020603050405020304" pitchFamily="18" charset="0"/>
              </a:rPr>
              <a:t>- сыну бұрышы</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(суретті қараңыз).</a:t>
            </a:r>
          </a:p>
          <a:p>
            <a:pPr marL="0" indent="0" algn="ctr">
              <a:buNone/>
            </a:pPr>
            <a:r>
              <a:rPr lang="en-US" i="1" dirty="0" smtClean="0">
                <a:latin typeface="Times New Roman" panose="02020603050405020304" pitchFamily="18" charset="0"/>
                <a:cs typeface="Times New Roman" panose="02020603050405020304" pitchFamily="18" charset="0"/>
              </a:rPr>
              <a:t>n</a:t>
            </a:r>
            <a:r>
              <a:rPr lang="en-US" i="1" baseline="-25000" dirty="0" smtClean="0">
                <a:latin typeface="Times New Roman" panose="02020603050405020304" pitchFamily="18" charset="0"/>
                <a:cs typeface="Times New Roman" panose="02020603050405020304" pitchFamily="18" charset="0"/>
              </a:rPr>
              <a:t>1</a:t>
            </a:r>
            <a:r>
              <a:rPr lang="en-US" i="1" dirty="0" smtClean="0">
                <a:latin typeface="Times New Roman" panose="02020603050405020304" pitchFamily="18" charset="0"/>
                <a:cs typeface="Times New Roman" panose="02020603050405020304" pitchFamily="18" charset="0"/>
              </a:rPr>
              <a:t>sin</a:t>
            </a:r>
            <a:r>
              <a:rPr lang="el-GR" i="1" dirty="0" smtClean="0">
                <a:latin typeface="Times New Roman" panose="02020603050405020304" pitchFamily="18" charset="0"/>
                <a:cs typeface="Times New Roman" panose="02020603050405020304" pitchFamily="18" charset="0"/>
              </a:rPr>
              <a:t>α</a:t>
            </a:r>
            <a:r>
              <a:rPr lang="en-US" i="1" dirty="0" smtClean="0">
                <a:latin typeface="Times New Roman" panose="02020603050405020304" pitchFamily="18" charset="0"/>
                <a:cs typeface="Times New Roman" panose="02020603050405020304" pitchFamily="18" charset="0"/>
              </a:rPr>
              <a:t>=n</a:t>
            </a:r>
            <a:r>
              <a:rPr lang="en-US" i="1" baseline="-25000" dirty="0" smtClean="0">
                <a:latin typeface="Times New Roman" panose="02020603050405020304" pitchFamily="18" charset="0"/>
                <a:cs typeface="Times New Roman" panose="02020603050405020304" pitchFamily="18" charset="0"/>
              </a:rPr>
              <a:t>2</a:t>
            </a:r>
            <a:r>
              <a:rPr lang="en-US" i="1" dirty="0" smtClean="0">
                <a:latin typeface="Times New Roman" panose="02020603050405020304" pitchFamily="18" charset="0"/>
                <a:cs typeface="Times New Roman" panose="02020603050405020304" pitchFamily="18" charset="0"/>
              </a:rPr>
              <a:t>sin</a:t>
            </a:r>
            <a:r>
              <a:rPr lang="el-GR" i="1" dirty="0" smtClean="0">
                <a:latin typeface="Times New Roman" panose="02020603050405020304" pitchFamily="18" charset="0"/>
                <a:cs typeface="Times New Roman" panose="02020603050405020304" pitchFamily="18" charset="0"/>
              </a:rPr>
              <a:t>β</a:t>
            </a:r>
            <a:endParaRPr lang="ru-RU"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kk-KZ" dirty="0" smtClean="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7985578" y="3762378"/>
            <a:ext cx="3596822" cy="2833114"/>
          </a:xfrm>
          <a:prstGeom prst="rect">
            <a:avLst/>
          </a:prstGeom>
        </p:spPr>
      </p:pic>
      <p:sp>
        <p:nvSpPr>
          <p:cNvPr id="7" name="Прямоугольник 6"/>
          <p:cNvSpPr/>
          <p:nvPr/>
        </p:nvSpPr>
        <p:spPr>
          <a:xfrm>
            <a:off x="730227" y="4181242"/>
            <a:ext cx="6957180" cy="2031325"/>
          </a:xfrm>
          <a:prstGeom prst="rect">
            <a:avLst/>
          </a:prstGeom>
        </p:spPr>
        <p:txBody>
          <a:bodyPr wrap="square">
            <a:spAutoFit/>
          </a:bodyPr>
          <a:lstStyle/>
          <a:p>
            <a:pPr algn="just">
              <a:buFont typeface="Wingdings" panose="05000000000000000000" pitchFamily="2" charset="2"/>
              <a:buChar char="Ø"/>
            </a:pPr>
            <a:r>
              <a:rPr lang="kk-KZ" dirty="0">
                <a:latin typeface="Times New Roman" panose="02020603050405020304" pitchFamily="18" charset="0"/>
                <a:cs typeface="Times New Roman" panose="02020603050405020304" pitchFamily="18" charset="0"/>
              </a:rPr>
              <a:t>Жарық оптикалық тығыздығы жоғары (</a:t>
            </a:r>
            <a:r>
              <a:rPr lang="en-US" dirty="0">
                <a:latin typeface="Times New Roman" panose="02020603050405020304" pitchFamily="18" charset="0"/>
                <a:cs typeface="Times New Roman" panose="02020603050405020304" pitchFamily="18" charset="0"/>
              </a:rPr>
              <a:t>n</a:t>
            </a:r>
            <a:r>
              <a:rPr lang="en-US" baseline="-25000" dirty="0">
                <a:latin typeface="Times New Roman" panose="02020603050405020304" pitchFamily="18" charset="0"/>
                <a:cs typeface="Times New Roman" panose="02020603050405020304" pitchFamily="18" charset="0"/>
              </a:rPr>
              <a:t>1</a:t>
            </a:r>
            <a:r>
              <a:rPr lang="kk-KZ" dirty="0">
                <a:latin typeface="Times New Roman" panose="02020603050405020304" pitchFamily="18" charset="0"/>
                <a:cs typeface="Times New Roman" panose="02020603050405020304" pitchFamily="18" charset="0"/>
              </a:rPr>
              <a:t>) ортадан оптикалық тығыздығы төменірек</a:t>
            </a:r>
            <a:r>
              <a:rPr lang="en-US" dirty="0">
                <a:latin typeface="Times New Roman" panose="02020603050405020304" pitchFamily="18" charset="0"/>
                <a:cs typeface="Times New Roman" panose="02020603050405020304" pitchFamily="18" charset="0"/>
              </a:rPr>
              <a:t> (n</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ортаға өткен кезде, ортаның сыну көрсеткіші артқан сайын шағылған сәуленің бағыты екі ортаның шекарасына жақындайды. Ал түсу бұрышы қандайда бір шектік мәнен асқан кезде, түскен толқын екі ортаның шекарасында толығымен шағылады. Осы құбылысты </a:t>
            </a:r>
            <a:r>
              <a:rPr lang="kk-KZ" b="1" i="1" dirty="0">
                <a:latin typeface="Times New Roman" panose="02020603050405020304" pitchFamily="18" charset="0"/>
                <a:cs typeface="Times New Roman" panose="02020603050405020304" pitchFamily="18" charset="0"/>
              </a:rPr>
              <a:t>толық ішкі шағылу </a:t>
            </a:r>
            <a:r>
              <a:rPr lang="kk-KZ" dirty="0">
                <a:latin typeface="Times New Roman" panose="02020603050405020304" pitchFamily="18" charset="0"/>
                <a:cs typeface="Times New Roman" panose="02020603050405020304" pitchFamily="18" charset="0"/>
              </a:rPr>
              <a:t>деп атайды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205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90286"/>
            <a:ext cx="8596668" cy="1320800"/>
          </a:xfrm>
        </p:spPr>
        <p:txBody>
          <a:bodyPr/>
          <a:lstStyle/>
          <a:p>
            <a:r>
              <a:rPr lang="kk-KZ" dirty="0" smtClean="0">
                <a:latin typeface="Times New Roman" panose="02020603050405020304" pitchFamily="18" charset="0"/>
                <a:cs typeface="Times New Roman" panose="02020603050405020304" pitchFamily="18" charset="0"/>
              </a:rPr>
              <a:t>Толық ішкі шағылу</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30591" y="817236"/>
            <a:ext cx="10963123" cy="1077218"/>
          </a:xfrm>
          <a:prstGeom prst="rect">
            <a:avLst/>
          </a:prstGeom>
        </p:spPr>
        <p:txBody>
          <a:bodyPr wrap="square">
            <a:spAutoFit/>
          </a:bodyPr>
          <a:lstStyle/>
          <a:p>
            <a:pPr algn="just">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Жарық оптикалық тығыздығы жоғары (</a:t>
            </a:r>
            <a:r>
              <a:rPr lang="en-US" sz="1600" dirty="0">
                <a:latin typeface="Times New Roman" panose="02020603050405020304" pitchFamily="18" charset="0"/>
                <a:cs typeface="Times New Roman" panose="02020603050405020304" pitchFamily="18" charset="0"/>
              </a:rPr>
              <a:t>n</a:t>
            </a:r>
            <a:r>
              <a:rPr lang="en-US" sz="1600" baseline="-25000" dirty="0">
                <a:latin typeface="Times New Roman" panose="02020603050405020304" pitchFamily="18" charset="0"/>
                <a:cs typeface="Times New Roman" panose="02020603050405020304" pitchFamily="18" charset="0"/>
              </a:rPr>
              <a:t>1</a:t>
            </a:r>
            <a:r>
              <a:rPr lang="kk-KZ" sz="1600" dirty="0">
                <a:latin typeface="Times New Roman" panose="02020603050405020304" pitchFamily="18" charset="0"/>
                <a:cs typeface="Times New Roman" panose="02020603050405020304" pitchFamily="18" charset="0"/>
              </a:rPr>
              <a:t>) ортадан оптикалық тығыздығы төменірек</a:t>
            </a:r>
            <a:r>
              <a:rPr lang="en-US" sz="1600" dirty="0">
                <a:latin typeface="Times New Roman" panose="02020603050405020304" pitchFamily="18" charset="0"/>
                <a:cs typeface="Times New Roman" panose="02020603050405020304" pitchFamily="18" charset="0"/>
              </a:rPr>
              <a:t> (n</a:t>
            </a:r>
            <a:r>
              <a:rPr lang="en-US" sz="1600" baseline="-25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a:t>
            </a:r>
            <a:r>
              <a:rPr lang="kk-KZ" sz="1600" dirty="0">
                <a:latin typeface="Times New Roman" panose="02020603050405020304" pitchFamily="18" charset="0"/>
                <a:cs typeface="Times New Roman" panose="02020603050405020304" pitchFamily="18" charset="0"/>
              </a:rPr>
              <a:t> ортаға өткен кезде, ортаның сыну көрсеткіші артқан сайын шағылған сәуленің бағыты екі ортаның шекарасына жақындайды. Ал түсу бұрышы қандайда бір шектік мәнен асқан кезде, түскен толқын екі ортаның шекарасында толығымен шағылады. Осы құбылысты </a:t>
            </a:r>
            <a:r>
              <a:rPr lang="kk-KZ" sz="1600" b="1" i="1" dirty="0">
                <a:latin typeface="Times New Roman" panose="02020603050405020304" pitchFamily="18" charset="0"/>
                <a:cs typeface="Times New Roman" panose="02020603050405020304" pitchFamily="18" charset="0"/>
              </a:rPr>
              <a:t>толық ішкі шағылу </a:t>
            </a:r>
            <a:r>
              <a:rPr lang="kk-KZ" sz="1600" dirty="0">
                <a:latin typeface="Times New Roman" panose="02020603050405020304" pitchFamily="18" charset="0"/>
                <a:cs typeface="Times New Roman" panose="02020603050405020304" pitchFamily="18" charset="0"/>
              </a:rPr>
              <a:t>деп </a:t>
            </a:r>
            <a:r>
              <a:rPr lang="kk-KZ" sz="1600" dirty="0" smtClean="0">
                <a:latin typeface="Times New Roman" panose="02020603050405020304" pitchFamily="18" charset="0"/>
                <a:cs typeface="Times New Roman" panose="02020603050405020304" pitchFamily="18" charset="0"/>
              </a:rPr>
              <a:t>атайды</a:t>
            </a:r>
          </a:p>
        </p:txBody>
      </p:sp>
      <p:pic>
        <p:nvPicPr>
          <p:cNvPr id="4" name="Рисунок 3"/>
          <p:cNvPicPr>
            <a:picLocks noChangeAspect="1"/>
          </p:cNvPicPr>
          <p:nvPr/>
        </p:nvPicPr>
        <p:blipFill>
          <a:blip r:embed="rId2"/>
          <a:stretch>
            <a:fillRect/>
          </a:stretch>
        </p:blipFill>
        <p:spPr>
          <a:xfrm>
            <a:off x="1472747" y="1934028"/>
            <a:ext cx="8614682" cy="4749120"/>
          </a:xfrm>
          <a:prstGeom prst="rect">
            <a:avLst/>
          </a:prstGeom>
        </p:spPr>
      </p:pic>
    </p:spTree>
    <p:extLst>
      <p:ext uri="{BB962C8B-B14F-4D97-AF65-F5344CB8AC3E}">
        <p14:creationId xmlns:p14="http://schemas.microsoft.com/office/powerpoint/2010/main" val="12346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2978</TotalTime>
  <Words>2125</Words>
  <Application>Microsoft Office PowerPoint</Application>
  <PresentationFormat>Широкоэкранный</PresentationFormat>
  <Paragraphs>250</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Cambria Math</vt:lpstr>
      <vt:lpstr>Times New Roman</vt:lpstr>
      <vt:lpstr>Trebuchet MS</vt:lpstr>
      <vt:lpstr>Wingdings</vt:lpstr>
      <vt:lpstr>Wingdings 3</vt:lpstr>
      <vt:lpstr>Аспект</vt:lpstr>
      <vt:lpstr>Талшықты-оптикалық байланыс желісі</vt:lpstr>
      <vt:lpstr>Ақпаратты тарату желілері</vt:lpstr>
      <vt:lpstr>Презентация PowerPoint</vt:lpstr>
      <vt:lpstr>Сымсыз</vt:lpstr>
      <vt:lpstr>Презентация PowerPoint</vt:lpstr>
      <vt:lpstr>Презентация PowerPoint</vt:lpstr>
      <vt:lpstr>Презентация PowerPoint</vt:lpstr>
      <vt:lpstr>Геометриялық оптиканың негіздері</vt:lpstr>
      <vt:lpstr>Толық ішкі шағылу</vt:lpstr>
      <vt:lpstr>Сыну көрсеткіші</vt:lpstr>
      <vt:lpstr>Оптоталшық</vt:lpstr>
      <vt:lpstr>Презентация PowerPoint</vt:lpstr>
      <vt:lpstr>Оптикалық талшықтардың (ОТ) түрлері</vt:lpstr>
      <vt:lpstr>Бірмодалы оптоталшық</vt:lpstr>
      <vt:lpstr>Көпмодалы оптоталшық</vt:lpstr>
      <vt:lpstr>Сыну көрсеткішінің профилі</vt:lpstr>
      <vt:lpstr>Оптоталшықтың негізгі параметрлері</vt:lpstr>
      <vt:lpstr>Презентация PowerPoint</vt:lpstr>
      <vt:lpstr>ITU-T</vt:lpstr>
      <vt:lpstr>ITU-T</vt:lpstr>
      <vt:lpstr>G.651.1-  50/125мкм graded-index MMF , FTTH жүйесі үшін </vt:lpstr>
      <vt:lpstr>G.652- CWDM жүйелеріне арналған Стандартты SMF</vt:lpstr>
      <vt:lpstr>G. 653-ұзақ қашықтыққа беру үшін офсеттік дисперсиясы бар SMF</vt:lpstr>
      <vt:lpstr>G. 654-су асты және жер үсті желілері үшін ұзақ қашықтыққа кесілген офсеттік SMF</vt:lpstr>
      <vt:lpstr>G. 655-ұзақ қашықтықтағы CWDM жүйесі үшін ескірген SMF</vt:lpstr>
      <vt:lpstr>G. 656-CWDM және DWDM жүйелеріне арналған нөлдік емес дисперсиясы бар талшық</vt:lpstr>
      <vt:lpstr>G. 657-FTTH жүйелеріне арналған иілуге сезімтал емес SMF</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Талшықты- оптикалық байланыс желісі</dc:title>
  <dc:creator>Акмарал</dc:creator>
  <cp:lastModifiedBy>Толегенова Акмарал</cp:lastModifiedBy>
  <cp:revision>83</cp:revision>
  <dcterms:created xsi:type="dcterms:W3CDTF">2019-09-03T06:31:26Z</dcterms:created>
  <dcterms:modified xsi:type="dcterms:W3CDTF">2022-09-03T07:19:25Z</dcterms:modified>
</cp:coreProperties>
</file>